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5143500" cx="9144000"/>
  <p:notesSz cx="6858000" cy="9144000"/>
  <p:embeddedFontLst>
    <p:embeddedFont>
      <p:font typeface="Roboto Thin"/>
      <p:regular r:id="rId80"/>
      <p:bold r:id="rId81"/>
      <p:italic r:id="rId82"/>
      <p:boldItalic r:id="rId83"/>
    </p:embeddedFont>
    <p:embeddedFont>
      <p:font typeface="Roboto"/>
      <p:regular r:id="rId84"/>
      <p:bold r:id="rId85"/>
      <p:italic r:id="rId86"/>
      <p:boldItalic r:id="rId87"/>
    </p:embeddedFont>
    <p:embeddedFont>
      <p:font typeface="Roboto Medium"/>
      <p:regular r:id="rId88"/>
      <p:bold r:id="rId89"/>
      <p:italic r:id="rId90"/>
      <p:boldItalic r:id="rId91"/>
    </p:embeddedFont>
    <p:embeddedFont>
      <p:font typeface="Lato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regular.fntdata"/><Relationship Id="rId83" Type="http://schemas.openxmlformats.org/officeDocument/2006/relationships/font" Target="fonts/RobotoThin-boldItalic.fntdata"/><Relationship Id="rId42" Type="http://schemas.openxmlformats.org/officeDocument/2006/relationships/slide" Target="slides/slide37.xml"/><Relationship Id="rId86" Type="http://schemas.openxmlformats.org/officeDocument/2006/relationships/font" Target="fonts/Roboto-italic.fntdata"/><Relationship Id="rId41" Type="http://schemas.openxmlformats.org/officeDocument/2006/relationships/slide" Target="slides/slide36.xml"/><Relationship Id="rId85" Type="http://schemas.openxmlformats.org/officeDocument/2006/relationships/font" Target="fonts/Roboto-bold.fntdata"/><Relationship Id="rId44" Type="http://schemas.openxmlformats.org/officeDocument/2006/relationships/slide" Target="slides/slide39.xml"/><Relationship Id="rId88" Type="http://schemas.openxmlformats.org/officeDocument/2006/relationships/font" Target="fonts/RobotoMedium-regular.fntdata"/><Relationship Id="rId43" Type="http://schemas.openxmlformats.org/officeDocument/2006/relationships/slide" Target="slides/slide38.xml"/><Relationship Id="rId87" Type="http://schemas.openxmlformats.org/officeDocument/2006/relationships/font" Target="fonts/Roboto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Medium-bold.fntdata"/><Relationship Id="rId80" Type="http://schemas.openxmlformats.org/officeDocument/2006/relationships/font" Target="fonts/RobotoThin-regular.fntdata"/><Relationship Id="rId82" Type="http://schemas.openxmlformats.org/officeDocument/2006/relationships/font" Target="fonts/RobotoThin-italic.fntdata"/><Relationship Id="rId81" Type="http://schemas.openxmlformats.org/officeDocument/2006/relationships/font" Target="fonts/RobotoTh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Lato-boldItalic.fntdata"/><Relationship Id="rId50" Type="http://schemas.openxmlformats.org/officeDocument/2006/relationships/slide" Target="slides/slide45.xml"/><Relationship Id="rId94" Type="http://schemas.openxmlformats.org/officeDocument/2006/relationships/font" Target="fonts/Lato-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Medium-boldItalic.fntdata"/><Relationship Id="rId90" Type="http://schemas.openxmlformats.org/officeDocument/2006/relationships/font" Target="fonts/RobotoMedium-italic.fntdata"/><Relationship Id="rId93" Type="http://schemas.openxmlformats.org/officeDocument/2006/relationships/font" Target="fonts/Lato-bold.fntdata"/><Relationship Id="rId92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3b4bf30d3_0_6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3b4bf30d3_0_6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3b4bf30d3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3b4bf30d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24c3f11d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24c3f11d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b4bf30d3_0_4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b4bf30d3_0_4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3b4bf30d3_0_4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3b4bf30d3_0_4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43e00ee2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43e00ee2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424c3f11d_0_1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424c3f11d_0_1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30698724_0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30698724_0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430698724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430698724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424c3f11d_0_1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424c3f11d_0_1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3b4bf30d3_0_9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3b4bf30d3_0_9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3b4bf30d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3b4bf30d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3b4bf30d3_0_9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3b4bf30d3_0_9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430698724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430698724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424c3f11d_0_1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424c3f11d_0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3b4bf30d3_0_5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3b4bf30d3_0_5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43e00ee2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743e00ee2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43e00ee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43e00ee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43e00ee2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43e00ee2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424c3f11d_0_2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424c3f11d_0_2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424c3f11d_0_2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424c3f11d_0_2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424c3f11d_0_3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424c3f11d_0_3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3b4bf30d3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3b4bf30d3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424c3f11d_0_3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424c3f11d_0_3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424c3f11d_0_3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424c3f11d_0_3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43069872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43069872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43e00ee29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43e00ee29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43e00ee2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43e00ee2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424c3f11d_0_4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424c3f11d_0_4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24c3f11d_0_5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24c3f11d_0_5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424c3f11d_0_6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424c3f11d_0_6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424c3f11d_0_4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7424c3f11d_0_4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74308ca6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74308ca6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3b4bf30d3_0_3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3b4bf30d3_0_3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43e00ee29_0_2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43e00ee29_0_2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43e00ee2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43e00ee2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424c3f11d_0_5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7424c3f11d_0_5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424c3f11d_0_5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7424c3f11d_0_5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424c3f11d_0_6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424c3f11d_0_6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47990b6d03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47990b6d03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424c3f11d_0_6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424c3f11d_0_6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7430698724_0_1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7430698724_0_1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7430698724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7430698724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7424c3f11d_0_6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7424c3f11d_0_6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424c3f11d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424c3f11d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424c3f11d_0_7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424c3f11d_0_7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424c3f11d_0_7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424c3f11d_0_7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4306987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4306987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424c3f11d_0_7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424c3f11d_0_7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74306987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74306987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7424c3f11d_0_7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7424c3f11d_0_7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743069872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74306987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7424c3f11d_0_7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7424c3f11d_0_7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74306987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74306987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7424c3f11d_0_7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7424c3f11d_0_7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424c3f11d_0_10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424c3f11d_0_10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7430698724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7430698724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7424c3f11d_0_10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7424c3f11d_0_10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7424c3f11d_0_8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7424c3f11d_0_8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7424c3f11d_0_7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7424c3f11d_0_7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424c3f11d_0_9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424c3f11d_0_9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7430698724_0_2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7430698724_0_2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7424c3f11d_0_8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7424c3f11d_0_8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743069872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743069872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7424c3f11d_0_9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7424c3f11d_0_9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7424c3f11d_0_10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7424c3f11d_0_1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3b4bf30d3_0_3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3b4bf30d3_0_3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3b4bf30d3_0_1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3b4bf30d3_0_1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7424c3f11d_0_10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7424c3f11d_0_10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7990b6d0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47990b6d0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47990b6d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47990b6d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63b4bf30d3_0_7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63b4bf30d3_0_7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43069872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43069872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424c3f11d_0_10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424c3f11d_0_10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6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9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947375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10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4026275" y="1812325"/>
            <a:ext cx="4747200" cy="270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 sz="1400">
                <a:solidFill>
                  <a:srgbClr val="42424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Char char="○"/>
              <a:defRPr sz="1200">
                <a:solidFill>
                  <a:srgbClr val="42424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Char char="■"/>
              <a:defRPr sz="1200">
                <a:solidFill>
                  <a:srgbClr val="42424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Char char="●"/>
              <a:defRPr sz="1200">
                <a:solidFill>
                  <a:srgbClr val="42424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Char char="○"/>
              <a:defRPr sz="1200">
                <a:solidFill>
                  <a:srgbClr val="42424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Char char="■"/>
              <a:defRPr sz="1200">
                <a:solidFill>
                  <a:srgbClr val="42424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Char char="●"/>
              <a:defRPr sz="1200">
                <a:solidFill>
                  <a:srgbClr val="42424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200"/>
              <a:buChar char="○"/>
              <a:defRPr sz="1200">
                <a:solidFill>
                  <a:srgbClr val="42424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Char char="■"/>
              <a:defRPr sz="14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AUTOLAYOUT_11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bbon graphic element" id="64" name="Google Shape;64;p16" title="Blue-gray graphic ribbo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ctrTitle"/>
          </p:nvPr>
        </p:nvSpPr>
        <p:spPr>
          <a:xfrm>
            <a:off x="436825" y="901200"/>
            <a:ext cx="4065900" cy="33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7">
  <p:cSld name="AUTOLAYOUT_16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72000">
                <a:srgbClr val="D6D6D6"/>
              </a:gs>
              <a:gs pos="85000">
                <a:srgbClr val="D6D6D6"/>
              </a:gs>
              <a:gs pos="100000">
                <a:srgbClr val="E3E3E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1516687" y="1473896"/>
            <a:ext cx="48300" cy="219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7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9">
  <p:cSld name="AUTOLAYOUT_18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8"/>
          <p:cNvSpPr/>
          <p:nvPr/>
        </p:nvSpPr>
        <p:spPr>
          <a:xfrm>
            <a:off x="0" y="2074950"/>
            <a:ext cx="4372500" cy="993600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0">
  <p:cSld name="AUTOLAYOUT_19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1">
  <p:cSld name="AUTOLAYOUT_20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2">
  <p:cSld name="AUTOLAYOUT_21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1"/>
          <p:cNvSpPr/>
          <p:nvPr/>
        </p:nvSpPr>
        <p:spPr>
          <a:xfrm>
            <a:off x="0" y="2074950"/>
            <a:ext cx="4372500" cy="993600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3">
  <p:cSld name="AUTOLAYOUT_22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2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4">
  <p:cSld name="AUTOLAYOUT_2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3"/>
          <p:cNvSpPr/>
          <p:nvPr/>
        </p:nvSpPr>
        <p:spPr>
          <a:xfrm>
            <a:off x="552075" y="619500"/>
            <a:ext cx="2910900" cy="3904500"/>
          </a:xfrm>
          <a:prstGeom prst="rect">
            <a:avLst/>
          </a:prstGeom>
          <a:noFill/>
          <a:ln cap="flat" cmpd="sng" w="152400">
            <a:solidFill>
              <a:srgbClr val="37474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type="title"/>
          </p:nvPr>
        </p:nvSpPr>
        <p:spPr>
          <a:xfrm>
            <a:off x="896275" y="988800"/>
            <a:ext cx="6367800" cy="316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5">
  <p:cSld name="AUTOLAYOUT_26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24"/>
          <p:cNvGrpSpPr/>
          <p:nvPr/>
        </p:nvGrpSpPr>
        <p:grpSpPr>
          <a:xfrm>
            <a:off x="2105247" y="1"/>
            <a:ext cx="7038765" cy="5138761"/>
            <a:chOff x="3388636" y="43347"/>
            <a:chExt cx="5755327" cy="4201767"/>
          </a:xfrm>
        </p:grpSpPr>
        <p:sp>
          <p:nvSpPr>
            <p:cNvPr id="103" name="Google Shape;103;p24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4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4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4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4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4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4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4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4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4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24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685175" y="2731725"/>
            <a:ext cx="61200" cy="1455300"/>
          </a:xfrm>
          <a:prstGeom prst="rect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6969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6969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6969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6969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6969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6969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6969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6969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696969"/>
                </a:solidFill>
              </a:defRPr>
            </a:lvl9pPr>
          </a:lstStyle>
          <a:p/>
        </p:txBody>
      </p:sp>
      <p:sp>
        <p:nvSpPr>
          <p:cNvPr id="229" name="Google Shape;229;p24"/>
          <p:cNvSpPr txBox="1"/>
          <p:nvPr>
            <p:ph idx="12" type="sldNum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27"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8">
  <p:cSld name="AUTOLAYOUT_29"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6">
  <p:cSld name="AUTOLAYOUT_30"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31"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7">
  <p:cSld name="AUTOLAYOUT_32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8">
  <p:cSld name="AUTOLAYOUT_33"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9">
  <p:cSld name="AUTOLAYOUT_34"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0">
  <p:cSld name="AUTOLAYOUT_35"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1">
  <p:cSld name="AUTOLAYOUT_36"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2">
  <p:cSld name="AUTOLAYOUT_37"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3">
  <p:cSld name="AUTOLAYOUT_38"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4">
  <p:cSld name="AUTOLAYOUT_39"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5">
  <p:cSld name="AUTOLAYOUT_40"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6">
  <p:cSld name="AUTOLAYOUT_41"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6">
  <p:cSld name="AUTOLAYOUT_42"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8">
  <p:cSld name="AUTOLAYOUT_44"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7">
  <p:cSld name="AUTOLAYOUT_45"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9">
  <p:cSld name="AUTOLAYOUT_46"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14.jpg"/><Relationship Id="rId5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hyperlink" Target="https://towardsdatascience.com/reinforcement-learning-temporal-difference-sarsa-q-learning-expected-sarsa-on-python-9fecfda7467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hyperlink" Target="https://towardsdatascience.com/reinforcement-learning-temporal-difference-sarsa-q-learning-expected-sarsa-on-python-9fecfda7467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2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hyperlink" Target="https://github.com/openai/gym/wiki/MountainCar-v0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Relationship Id="rId4" Type="http://schemas.openxmlformats.org/officeDocument/2006/relationships/image" Target="../media/image32.png"/><Relationship Id="rId5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0.png"/><Relationship Id="rId4" Type="http://schemas.openxmlformats.org/officeDocument/2006/relationships/hyperlink" Target="https://medium.com/better-programming/boids-simulating-birds-flock-behavior-in-python-9fff99375118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hyperlink" Target="https://www.mrpt.org/tutorials/slam-algorithms/slam-simultaneous-localization-and-mapping-for-beginners-the-basics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33.png"/><Relationship Id="rId5" Type="http://schemas.openxmlformats.org/officeDocument/2006/relationships/hyperlink" Target="http://joshkovitz.com/research/projects/optimization-in-electromagnetics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65.png"/><Relationship Id="rId5" Type="http://schemas.openxmlformats.org/officeDocument/2006/relationships/image" Target="../media/image35.png"/><Relationship Id="rId6" Type="http://schemas.openxmlformats.org/officeDocument/2006/relationships/hyperlink" Target="https://en.wikipedia.org/wiki/Particle_swarm_optimization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gif"/><Relationship Id="rId4" Type="http://schemas.openxmlformats.org/officeDocument/2006/relationships/image" Target="../media/image70.gif"/><Relationship Id="rId5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gif"/><Relationship Id="rId4" Type="http://schemas.openxmlformats.org/officeDocument/2006/relationships/image" Target="../media/image74.gif"/><Relationship Id="rId9" Type="http://schemas.openxmlformats.org/officeDocument/2006/relationships/image" Target="../media/image81.gif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Relationship Id="rId10" Type="http://schemas.openxmlformats.org/officeDocument/2006/relationships/image" Target="../media/image79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9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Relationship Id="rId4" Type="http://schemas.openxmlformats.org/officeDocument/2006/relationships/hyperlink" Target="https://software.intel.com/en-us/articles/an-approach-to-parallel-processing-with-unity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5.png"/><Relationship Id="rId4" Type="http://schemas.openxmlformats.org/officeDocument/2006/relationships/image" Target="../media/image8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6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2.gif"/><Relationship Id="rId4" Type="http://schemas.openxmlformats.org/officeDocument/2006/relationships/image" Target="../media/image40.gif"/><Relationship Id="rId5" Type="http://schemas.openxmlformats.org/officeDocument/2006/relationships/image" Target="../media/image10.gif"/><Relationship Id="rId6" Type="http://schemas.openxmlformats.org/officeDocument/2006/relationships/image" Target="../media/image3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/>
        </p:nvSpPr>
        <p:spPr>
          <a:xfrm>
            <a:off x="4559900" y="3886900"/>
            <a:ext cx="3974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24242"/>
                </a:solidFill>
              </a:rPr>
              <a:t>Rajendra Singh</a:t>
            </a:r>
            <a:endParaRPr b="1" sz="1800"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24242"/>
                </a:solidFill>
              </a:rPr>
              <a:t>Roll No. 111601017</a:t>
            </a:r>
            <a:endParaRPr sz="1800"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4242"/>
                </a:solidFill>
              </a:rPr>
              <a:t>Computer Science and Engineering</a:t>
            </a:r>
            <a:endParaRPr sz="1800"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4242"/>
                </a:solidFill>
              </a:rPr>
              <a:t>Final Year, IIT Palakkad</a:t>
            </a:r>
            <a:endParaRPr sz="1800">
              <a:solidFill>
                <a:srgbClr val="424242"/>
              </a:solidFill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6187925" y="1359225"/>
            <a:ext cx="2127000" cy="328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BTP PRESENTATION</a:t>
            </a:r>
            <a:endParaRPr b="1"/>
          </a:p>
        </p:txBody>
      </p:sp>
      <p:sp>
        <p:nvSpPr>
          <p:cNvPr id="290" name="Google Shape;290;p43"/>
          <p:cNvSpPr txBox="1"/>
          <p:nvPr/>
        </p:nvSpPr>
        <p:spPr>
          <a:xfrm>
            <a:off x="2226725" y="746399"/>
            <a:ext cx="63051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DEEP REINFORCEMENT LEARNING (SLAM)</a:t>
            </a:r>
            <a:endParaRPr b="1" sz="2400">
              <a:solidFill>
                <a:srgbClr val="07376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8275" y="4414912"/>
            <a:ext cx="795624" cy="707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/>
        </p:nvSpPr>
        <p:spPr>
          <a:xfrm>
            <a:off x="474225" y="1268475"/>
            <a:ext cx="7416600" cy="34944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1374290" y="2152309"/>
            <a:ext cx="1888500" cy="1950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Point </a:t>
            </a:r>
            <a:r>
              <a:rPr b="1" lang="en" sz="1000">
                <a:solidFill>
                  <a:srgbClr val="FFFFFF"/>
                </a:solidFill>
              </a:rPr>
              <a:t>A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(Start)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5868158" y="1991338"/>
            <a:ext cx="1928700" cy="1950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Point B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(End)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32" name="Google Shape;432;p52"/>
          <p:cNvSpPr/>
          <p:nvPr/>
        </p:nvSpPr>
        <p:spPr>
          <a:xfrm>
            <a:off x="3386700" y="2893499"/>
            <a:ext cx="2412300" cy="468300"/>
          </a:xfrm>
          <a:prstGeom prst="stripedRightArrow">
            <a:avLst>
              <a:gd fmla="val 56104" name="adj1"/>
              <a:gd fmla="val 68725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 b="0" l="4268" r="6254" t="0"/>
          <a:stretch/>
        </p:blipFill>
        <p:spPr>
          <a:xfrm>
            <a:off x="3513339" y="1396550"/>
            <a:ext cx="2166642" cy="12249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4" name="Google Shape;43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861" y="3575050"/>
            <a:ext cx="2183601" cy="1087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5" name="Google Shape;435;p52"/>
          <p:cNvSpPr txBox="1"/>
          <p:nvPr/>
        </p:nvSpPr>
        <p:spPr>
          <a:xfrm>
            <a:off x="8075" y="-34800"/>
            <a:ext cx="9144000" cy="54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CONTROL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436" name="Google Shape;43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52"/>
          <p:cNvPicPr preferRelativeResize="0"/>
          <p:nvPr/>
        </p:nvPicPr>
        <p:blipFill rotWithShape="1">
          <a:blip r:embed="rId5">
            <a:alphaModFix/>
          </a:blip>
          <a:srcRect b="6825" l="15985" r="12652" t="8277"/>
          <a:stretch/>
        </p:blipFill>
        <p:spPr>
          <a:xfrm>
            <a:off x="570700" y="2819700"/>
            <a:ext cx="679689" cy="5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3"/>
          <p:cNvPicPr preferRelativeResize="0"/>
          <p:nvPr/>
        </p:nvPicPr>
        <p:blipFill rotWithShape="1">
          <a:blip r:embed="rId3">
            <a:alphaModFix/>
          </a:blip>
          <a:srcRect b="0" l="16373" r="0" t="16929"/>
          <a:stretch/>
        </p:blipFill>
        <p:spPr>
          <a:xfrm>
            <a:off x="1826675" y="890125"/>
            <a:ext cx="7218050" cy="36899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53"/>
          <p:cNvPicPr preferRelativeResize="0"/>
          <p:nvPr/>
        </p:nvPicPr>
        <p:blipFill rotWithShape="1">
          <a:blip r:embed="rId4">
            <a:alphaModFix/>
          </a:blip>
          <a:srcRect b="6825" l="15985" r="12652" t="8277"/>
          <a:stretch/>
        </p:blipFill>
        <p:spPr>
          <a:xfrm>
            <a:off x="348976" y="1794875"/>
            <a:ext cx="1049875" cy="8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3"/>
          <p:cNvSpPr/>
          <p:nvPr/>
        </p:nvSpPr>
        <p:spPr>
          <a:xfrm>
            <a:off x="35352" y="2740900"/>
            <a:ext cx="1657500" cy="403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Pluto Drone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445" name="Google Shape;445;p53"/>
          <p:cNvSpPr/>
          <p:nvPr/>
        </p:nvSpPr>
        <p:spPr>
          <a:xfrm>
            <a:off x="1769050" y="410725"/>
            <a:ext cx="7275600" cy="403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VREP SIMULATION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750" y="1394153"/>
            <a:ext cx="6603848" cy="30843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2" name="Google Shape;452;p54"/>
          <p:cNvSpPr/>
          <p:nvPr/>
        </p:nvSpPr>
        <p:spPr>
          <a:xfrm>
            <a:off x="2387750" y="990950"/>
            <a:ext cx="6603900" cy="403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ROS DEVELOPMENT STUDIO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453" name="Google Shape;453;p54"/>
          <p:cNvPicPr preferRelativeResize="0"/>
          <p:nvPr/>
        </p:nvPicPr>
        <p:blipFill rotWithShape="1">
          <a:blip r:embed="rId4">
            <a:alphaModFix/>
          </a:blip>
          <a:srcRect b="3820" l="4668" r="4322" t="5640"/>
          <a:stretch/>
        </p:blipFill>
        <p:spPr>
          <a:xfrm>
            <a:off x="152003" y="176650"/>
            <a:ext cx="1814900" cy="1354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p54"/>
          <p:cNvSpPr/>
          <p:nvPr/>
        </p:nvSpPr>
        <p:spPr>
          <a:xfrm>
            <a:off x="112800" y="1530800"/>
            <a:ext cx="1893300" cy="363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ARdrone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455" name="Google Shape;4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000" y="3425225"/>
            <a:ext cx="1814900" cy="1209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6" name="Google Shape;456;p54"/>
          <p:cNvSpPr/>
          <p:nvPr/>
        </p:nvSpPr>
        <p:spPr>
          <a:xfrm>
            <a:off x="112800" y="4635150"/>
            <a:ext cx="1893300" cy="403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Mountain car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457" name="Google Shape;45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2209800"/>
            <a:ext cx="72009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/>
          <p:nvPr/>
        </p:nvSpPr>
        <p:spPr>
          <a:xfrm>
            <a:off x="0" y="1012375"/>
            <a:ext cx="9144000" cy="7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Q[s,a]  =  </a:t>
            </a:r>
            <a:r>
              <a:rPr b="1" lang="en" sz="1800">
                <a:solidFill>
                  <a:srgbClr val="FF0000"/>
                </a:solidFill>
              </a:rPr>
              <a:t>lr </a:t>
            </a:r>
            <a:r>
              <a:rPr b="1" lang="en" sz="1800"/>
              <a:t>* </a:t>
            </a:r>
            <a:r>
              <a:rPr b="1" lang="en" sz="1800">
                <a:solidFill>
                  <a:schemeClr val="dk1"/>
                </a:solidFill>
              </a:rPr>
              <a:t>Q[s,a]</a:t>
            </a:r>
            <a:r>
              <a:rPr b="1" lang="en" sz="1800"/>
              <a:t> 	+  </a:t>
            </a:r>
            <a:r>
              <a:rPr b="1" lang="en" sz="1800">
                <a:solidFill>
                  <a:srgbClr val="FF0000"/>
                </a:solidFill>
              </a:rPr>
              <a:t>(1 - lr)</a:t>
            </a:r>
            <a:r>
              <a:rPr b="1" lang="en" sz="1800"/>
              <a:t>  *  { currentReward   + discountFactor * max(Q[s’,:])} </a:t>
            </a:r>
            <a:endParaRPr b="1" sz="1800"/>
          </a:p>
        </p:txBody>
      </p:sp>
      <p:sp>
        <p:nvSpPr>
          <p:cNvPr id="464" name="Google Shape;464;p55"/>
          <p:cNvSpPr txBox="1"/>
          <p:nvPr/>
        </p:nvSpPr>
        <p:spPr>
          <a:xfrm>
            <a:off x="1464725" y="1732050"/>
            <a:ext cx="5709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 : </a:t>
            </a:r>
            <a:r>
              <a:rPr lang="en"/>
              <a:t>given state</a:t>
            </a:r>
            <a:r>
              <a:rPr b="1" lang="en"/>
              <a:t> , a : </a:t>
            </a:r>
            <a:r>
              <a:rPr lang="en"/>
              <a:t>action(</a:t>
            </a:r>
            <a:r>
              <a:rPr lang="en">
                <a:highlight>
                  <a:srgbClr val="FFFFFF"/>
                </a:highlight>
              </a:rPr>
              <a:t>ε-greedy</a:t>
            </a:r>
            <a:r>
              <a:rPr lang="en"/>
              <a:t>)</a:t>
            </a:r>
            <a:r>
              <a:rPr b="1" lang="en"/>
              <a:t>, s’ - </a:t>
            </a:r>
            <a:r>
              <a:rPr lang="en"/>
              <a:t>next state, </a:t>
            </a:r>
            <a:r>
              <a:rPr b="1" lang="en"/>
              <a:t>lr</a:t>
            </a:r>
            <a:r>
              <a:rPr lang="en"/>
              <a:t> - learning rate</a:t>
            </a:r>
            <a:endParaRPr/>
          </a:p>
        </p:txBody>
      </p:sp>
      <p:sp>
        <p:nvSpPr>
          <p:cNvPr id="465" name="Google Shape;465;p55"/>
          <p:cNvSpPr/>
          <p:nvPr/>
        </p:nvSpPr>
        <p:spPr>
          <a:xfrm>
            <a:off x="2939150" y="205625"/>
            <a:ext cx="2673000" cy="580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Q-learning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466" name="Google Shape;46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55"/>
          <p:cNvSpPr txBox="1"/>
          <p:nvPr/>
        </p:nvSpPr>
        <p:spPr>
          <a:xfrm>
            <a:off x="0" y="4800600"/>
            <a:ext cx="9099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 - </a:t>
            </a:r>
            <a:r>
              <a:rPr lang="en" sz="1100" u="sng">
                <a:solidFill>
                  <a:srgbClr val="0000FF"/>
                </a:solidFill>
                <a:hlinkClick r:id="rId4"/>
              </a:rPr>
              <a:t>https://towardsdatascience.com/reinforcement-learning-temporal-difference-sarsa-q-learning-expected-sarsa-on-python-9fecfda7467e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6"/>
          <p:cNvSpPr txBox="1"/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SARSA</a:t>
            </a:r>
            <a:endParaRPr b="1"/>
          </a:p>
        </p:txBody>
      </p:sp>
      <p:sp>
        <p:nvSpPr>
          <p:cNvPr id="473" name="Google Shape;473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/>
          <p:nvPr/>
        </p:nvSpPr>
        <p:spPr>
          <a:xfrm>
            <a:off x="0" y="936175"/>
            <a:ext cx="9144000" cy="7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Q[s,a]  =  </a:t>
            </a:r>
            <a:r>
              <a:rPr b="1" lang="en" sz="1800">
                <a:solidFill>
                  <a:srgbClr val="FF0000"/>
                </a:solidFill>
              </a:rPr>
              <a:t>lr </a:t>
            </a:r>
            <a:r>
              <a:rPr b="1" lang="en" sz="1800"/>
              <a:t>* </a:t>
            </a:r>
            <a:r>
              <a:rPr b="1" lang="en" sz="1800">
                <a:solidFill>
                  <a:schemeClr val="dk1"/>
                </a:solidFill>
              </a:rPr>
              <a:t>Q[s,a]</a:t>
            </a:r>
            <a:r>
              <a:rPr b="1" lang="en" sz="1800"/>
              <a:t> 	+  </a:t>
            </a:r>
            <a:r>
              <a:rPr b="1" lang="en" sz="1800">
                <a:solidFill>
                  <a:srgbClr val="FF0000"/>
                </a:solidFill>
              </a:rPr>
              <a:t>(1 - lr)</a:t>
            </a:r>
            <a:r>
              <a:rPr b="1" lang="en" sz="1800"/>
              <a:t>  *  { </a:t>
            </a:r>
            <a:r>
              <a:rPr b="1" lang="en" sz="1800">
                <a:solidFill>
                  <a:schemeClr val="dk1"/>
                </a:solidFill>
              </a:rPr>
              <a:t>currentReward</a:t>
            </a:r>
            <a:r>
              <a:rPr b="1" lang="en" sz="1800"/>
              <a:t>   + discountFactor * Q[s’,a’] } </a:t>
            </a:r>
            <a:endParaRPr b="1" sz="1800"/>
          </a:p>
        </p:txBody>
      </p:sp>
      <p:sp>
        <p:nvSpPr>
          <p:cNvPr id="479" name="Google Shape;479;p57"/>
          <p:cNvSpPr/>
          <p:nvPr/>
        </p:nvSpPr>
        <p:spPr>
          <a:xfrm>
            <a:off x="2939150" y="205625"/>
            <a:ext cx="2673000" cy="580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Sarsa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480" name="Google Shape;4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10" y="1980798"/>
            <a:ext cx="7290789" cy="28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57"/>
          <p:cNvSpPr txBox="1"/>
          <p:nvPr/>
        </p:nvSpPr>
        <p:spPr>
          <a:xfrm>
            <a:off x="0" y="4800600"/>
            <a:ext cx="9099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 - </a:t>
            </a:r>
            <a:r>
              <a:rPr lang="en" sz="1100" u="sng">
                <a:solidFill>
                  <a:srgbClr val="0000FF"/>
                </a:solidFill>
                <a:hlinkClick r:id="rId4"/>
              </a:rPr>
              <a:t>https://towardsdatascience.com/reinforcement-learning-temporal-difference-sarsa-q-learning-expected-sarsa-on-python-9fecfda7467e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83" name="Google Shape;483;p57"/>
          <p:cNvSpPr txBox="1"/>
          <p:nvPr/>
        </p:nvSpPr>
        <p:spPr>
          <a:xfrm>
            <a:off x="1464725" y="1655850"/>
            <a:ext cx="69579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 : </a:t>
            </a:r>
            <a:r>
              <a:rPr lang="en"/>
              <a:t>given state</a:t>
            </a:r>
            <a:r>
              <a:rPr b="1" lang="en"/>
              <a:t> , a : </a:t>
            </a:r>
            <a:r>
              <a:rPr lang="en"/>
              <a:t>action(</a:t>
            </a:r>
            <a:r>
              <a:rPr lang="en">
                <a:highlight>
                  <a:srgbClr val="FFFFFF"/>
                </a:highlight>
              </a:rPr>
              <a:t>ε-greedy</a:t>
            </a:r>
            <a:r>
              <a:rPr lang="en"/>
              <a:t>), a’ - next action</a:t>
            </a:r>
            <a:r>
              <a:rPr b="1" lang="en"/>
              <a:t>, s’ - </a:t>
            </a:r>
            <a:r>
              <a:rPr lang="en"/>
              <a:t>next state, </a:t>
            </a:r>
            <a:r>
              <a:rPr b="1" lang="en"/>
              <a:t>lr</a:t>
            </a:r>
            <a:r>
              <a:rPr lang="en"/>
              <a:t> - learning rate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83250" y="2341775"/>
            <a:ext cx="1898500" cy="11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9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/>
          <p:nvPr/>
        </p:nvSpPr>
        <p:spPr>
          <a:xfrm>
            <a:off x="1413913" y="895225"/>
            <a:ext cx="1875000" cy="42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Q-learning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02" name="Google Shape;502;p60"/>
          <p:cNvSpPr/>
          <p:nvPr/>
        </p:nvSpPr>
        <p:spPr>
          <a:xfrm>
            <a:off x="5877600" y="908250"/>
            <a:ext cx="1875000" cy="42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SARSA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03" name="Google Shape;5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9450"/>
            <a:ext cx="4704325" cy="35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00" y="1363350"/>
            <a:ext cx="4775400" cy="35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812417"/>
            <a:ext cx="3789951" cy="275735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1"/>
          <p:cNvSpPr/>
          <p:nvPr/>
        </p:nvSpPr>
        <p:spPr>
          <a:xfrm>
            <a:off x="381051" y="1401675"/>
            <a:ext cx="3789900" cy="377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TRAINING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12" name="Google Shape;512;p61"/>
          <p:cNvSpPr/>
          <p:nvPr/>
        </p:nvSpPr>
        <p:spPr>
          <a:xfrm>
            <a:off x="4612965" y="1392525"/>
            <a:ext cx="4096500" cy="396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SARSA CHOOSE ACTION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13" name="Google Shape;51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61"/>
          <p:cNvPicPr preferRelativeResize="0"/>
          <p:nvPr/>
        </p:nvPicPr>
        <p:blipFill rotWithShape="1">
          <a:blip r:embed="rId4">
            <a:alphaModFix/>
          </a:blip>
          <a:srcRect b="0" l="3818" r="0" t="0"/>
          <a:stretch/>
        </p:blipFill>
        <p:spPr>
          <a:xfrm>
            <a:off x="4572000" y="1838106"/>
            <a:ext cx="4096610" cy="270598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1"/>
          <p:cNvSpPr/>
          <p:nvPr/>
        </p:nvSpPr>
        <p:spPr>
          <a:xfrm>
            <a:off x="-1" y="0"/>
            <a:ext cx="9144000" cy="396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SARSA ON DRONE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TABLE OF CONTENT</a:t>
            </a:r>
            <a:endParaRPr b="1"/>
          </a:p>
        </p:txBody>
      </p:sp>
      <p:sp>
        <p:nvSpPr>
          <p:cNvPr id="298" name="Google Shape;298;p44"/>
          <p:cNvSpPr txBox="1"/>
          <p:nvPr>
            <p:ph idx="2" type="body"/>
          </p:nvPr>
        </p:nvSpPr>
        <p:spPr>
          <a:xfrm>
            <a:off x="4642825" y="32550"/>
            <a:ext cx="4987200" cy="52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/>
              <a:t>Overview of project</a:t>
            </a:r>
            <a:endParaRPr b="1"/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/>
              <a:t>What was done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/>
              <a:t>What had left to be done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/>
              <a:t>Improvement</a:t>
            </a:r>
            <a:endParaRPr b="1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/>
              <a:t>Problem Statement (SI)</a:t>
            </a:r>
            <a:endParaRPr b="1"/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/>
              <a:t>Motivation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/>
              <a:t>Algorithms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/>
              <a:t>Implementation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1600"/>
              </a:spcAft>
              <a:buSzPts val="2000"/>
              <a:buAutoNum type="arabicPeriod"/>
            </a:pPr>
            <a:r>
              <a:rPr b="1" lang="en"/>
              <a:t>Conclusion</a:t>
            </a:r>
            <a:endParaRPr b="1"/>
          </a:p>
        </p:txBody>
      </p:sp>
      <p:sp>
        <p:nvSpPr>
          <p:cNvPr id="299" name="Google Shape;29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44"/>
          <p:cNvSpPr txBox="1"/>
          <p:nvPr/>
        </p:nvSpPr>
        <p:spPr>
          <a:xfrm>
            <a:off x="8842000" y="4699825"/>
            <a:ext cx="3948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/ </a:t>
            </a:r>
            <a:r>
              <a:rPr lang="en" sz="1000"/>
              <a:t>66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5" y="1676275"/>
            <a:ext cx="4236525" cy="21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2"/>
          <p:cNvSpPr/>
          <p:nvPr/>
        </p:nvSpPr>
        <p:spPr>
          <a:xfrm>
            <a:off x="58325" y="1005425"/>
            <a:ext cx="4236600" cy="393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GAZEBO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22" name="Google Shape;52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966" y="1676275"/>
            <a:ext cx="4454259" cy="21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2"/>
          <p:cNvSpPr/>
          <p:nvPr/>
        </p:nvSpPr>
        <p:spPr>
          <a:xfrm>
            <a:off x="4669100" y="1005425"/>
            <a:ext cx="4377000" cy="393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OPEN GYM ENVIRONMENT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24" name="Google Shape;52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3"/>
          <p:cNvSpPr txBox="1"/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Q-Network (</a:t>
            </a:r>
            <a:r>
              <a:rPr lang="en"/>
              <a:t>DQN)</a:t>
            </a:r>
            <a:endParaRPr b="1"/>
          </a:p>
        </p:txBody>
      </p:sp>
      <p:sp>
        <p:nvSpPr>
          <p:cNvPr id="530" name="Google Shape;530;p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288" y="1339375"/>
            <a:ext cx="3141512" cy="2738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6" name="Google Shape;53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50" y="1339375"/>
            <a:ext cx="5600489" cy="2738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" name="Google Shape;53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64"/>
          <p:cNvSpPr txBox="1"/>
          <p:nvPr/>
        </p:nvSpPr>
        <p:spPr>
          <a:xfrm>
            <a:off x="-53950" y="4784125"/>
            <a:ext cx="9614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Ref : </a:t>
            </a:r>
            <a:r>
              <a:rPr lang="en" sz="1100">
                <a:solidFill>
                  <a:srgbClr val="0000FF"/>
                </a:solidFill>
              </a:rPr>
              <a:t>https://datascience.stackexchange.com/questions/37643/how-to-use-a-different-model-to-deep-neural-network-with-reinforcement-learning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65"/>
          <p:cNvPicPr preferRelativeResize="0"/>
          <p:nvPr/>
        </p:nvPicPr>
        <p:blipFill rotWithShape="1">
          <a:blip r:embed="rId3">
            <a:alphaModFix/>
          </a:blip>
          <a:srcRect b="0" l="0" r="8071" t="7783"/>
          <a:stretch/>
        </p:blipFill>
        <p:spPr>
          <a:xfrm>
            <a:off x="277837" y="3126724"/>
            <a:ext cx="2869154" cy="185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5"/>
          <p:cNvPicPr preferRelativeResize="0"/>
          <p:nvPr/>
        </p:nvPicPr>
        <p:blipFill rotWithShape="1">
          <a:blip r:embed="rId4">
            <a:alphaModFix/>
          </a:blip>
          <a:srcRect b="0" l="0" r="22456" t="3400"/>
          <a:stretch/>
        </p:blipFill>
        <p:spPr>
          <a:xfrm>
            <a:off x="3591583" y="3158813"/>
            <a:ext cx="1434994" cy="185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5"/>
          <p:cNvPicPr preferRelativeResize="0"/>
          <p:nvPr/>
        </p:nvPicPr>
        <p:blipFill rotWithShape="1">
          <a:blip r:embed="rId5">
            <a:alphaModFix/>
          </a:blip>
          <a:srcRect b="26486" l="0" r="40691" t="0"/>
          <a:stretch/>
        </p:blipFill>
        <p:spPr>
          <a:xfrm>
            <a:off x="263224" y="2106071"/>
            <a:ext cx="3942099" cy="75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012" y="308925"/>
            <a:ext cx="3309843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131" y="1163431"/>
            <a:ext cx="5072694" cy="81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2050" y="413762"/>
            <a:ext cx="2985850" cy="199055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0" name="Google Shape;550;p65"/>
          <p:cNvSpPr txBox="1"/>
          <p:nvPr/>
        </p:nvSpPr>
        <p:spPr>
          <a:xfrm>
            <a:off x="4822850" y="4860325"/>
            <a:ext cx="9614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</a:t>
            </a:r>
            <a:r>
              <a:rPr lang="en"/>
              <a:t> - </a:t>
            </a:r>
            <a:r>
              <a:rPr lang="en" sz="1100" u="sng">
                <a:solidFill>
                  <a:srgbClr val="0000FF"/>
                </a:solidFill>
                <a:hlinkClick r:id="rId9"/>
              </a:rPr>
              <a:t>https://github.com/openai/gym/wiki/MountainCar-v0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4284638" cy="27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1850"/>
            <a:ext cx="673916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000" y="228600"/>
            <a:ext cx="4227201" cy="29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6"/>
          <p:cNvSpPr txBox="1"/>
          <p:nvPr/>
        </p:nvSpPr>
        <p:spPr>
          <a:xfrm>
            <a:off x="189300" y="44700"/>
            <a:ext cx="4227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Chosen parameter</a:t>
            </a:r>
            <a:endParaRPr b="1"/>
          </a:p>
        </p:txBody>
      </p:sp>
      <p:sp>
        <p:nvSpPr>
          <p:cNvPr id="559" name="Google Shape;55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67"/>
          <p:cNvPicPr preferRelativeResize="0"/>
          <p:nvPr/>
        </p:nvPicPr>
        <p:blipFill rotWithShape="1">
          <a:blip r:embed="rId3">
            <a:alphaModFix/>
          </a:blip>
          <a:srcRect b="0" l="0" r="3362" t="0"/>
          <a:stretch/>
        </p:blipFill>
        <p:spPr>
          <a:xfrm>
            <a:off x="4504200" y="212025"/>
            <a:ext cx="4486325" cy="479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5" name="Google Shape;56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5" y="3224150"/>
            <a:ext cx="4400250" cy="17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7"/>
          <p:cNvPicPr preferRelativeResize="0"/>
          <p:nvPr/>
        </p:nvPicPr>
        <p:blipFill rotWithShape="1">
          <a:blip r:embed="rId5">
            <a:alphaModFix/>
          </a:blip>
          <a:srcRect b="6226" l="0" r="2123" t="0"/>
          <a:stretch/>
        </p:blipFill>
        <p:spPr>
          <a:xfrm>
            <a:off x="0" y="44675"/>
            <a:ext cx="4400249" cy="30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8"/>
          <p:cNvSpPr/>
          <p:nvPr/>
        </p:nvSpPr>
        <p:spPr>
          <a:xfrm>
            <a:off x="1000009" y="1365800"/>
            <a:ext cx="1326000" cy="277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Q-learning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73" name="Google Shape;573;p68"/>
          <p:cNvSpPr/>
          <p:nvPr/>
        </p:nvSpPr>
        <p:spPr>
          <a:xfrm>
            <a:off x="4157015" y="1374224"/>
            <a:ext cx="1326000" cy="277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SARSA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74" name="Google Shape;5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" y="1810695"/>
            <a:ext cx="3271016" cy="2163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8"/>
          <p:cNvPicPr preferRelativeResize="0"/>
          <p:nvPr/>
        </p:nvPicPr>
        <p:blipFill rotWithShape="1">
          <a:blip r:embed="rId4">
            <a:alphaModFix/>
          </a:blip>
          <a:srcRect b="6226" l="0" r="2123" t="0"/>
          <a:stretch/>
        </p:blipFill>
        <p:spPr>
          <a:xfrm>
            <a:off x="6023712" y="1910678"/>
            <a:ext cx="3098013" cy="207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8"/>
          <p:cNvPicPr preferRelativeResize="0"/>
          <p:nvPr/>
        </p:nvPicPr>
        <p:blipFill rotWithShape="1">
          <a:blip r:embed="rId5">
            <a:alphaModFix/>
          </a:blip>
          <a:srcRect b="0" l="0" r="8483" t="0"/>
          <a:stretch/>
        </p:blipFill>
        <p:spPr>
          <a:xfrm>
            <a:off x="2984959" y="1788550"/>
            <a:ext cx="3038731" cy="219637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8"/>
          <p:cNvSpPr/>
          <p:nvPr/>
        </p:nvSpPr>
        <p:spPr>
          <a:xfrm>
            <a:off x="7011490" y="1374224"/>
            <a:ext cx="1326000" cy="277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DQN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78" name="Google Shape;57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69"/>
          <p:cNvGrpSpPr/>
          <p:nvPr/>
        </p:nvGrpSpPr>
        <p:grpSpPr>
          <a:xfrm flipH="1">
            <a:off x="5626072" y="1730287"/>
            <a:ext cx="2941829" cy="1168682"/>
            <a:chOff x="857520" y="1684225"/>
            <a:chExt cx="2941829" cy="1047300"/>
          </a:xfrm>
        </p:grpSpPr>
        <p:sp>
          <p:nvSpPr>
            <p:cNvPr id="584" name="Google Shape;584;p69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Control </a:t>
              </a: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✓✓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Path planning, PID, RL, A*.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85" name="Google Shape;585;p69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6" name="Google Shape;586;p69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9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8" name="Google Shape;588;p69"/>
          <p:cNvGrpSpPr/>
          <p:nvPr/>
        </p:nvGrpSpPr>
        <p:grpSpPr>
          <a:xfrm>
            <a:off x="535550" y="2504014"/>
            <a:ext cx="3319714" cy="1168682"/>
            <a:chOff x="857520" y="1684225"/>
            <a:chExt cx="3319714" cy="1047300"/>
          </a:xfrm>
        </p:grpSpPr>
        <p:sp>
          <p:nvSpPr>
            <p:cNvPr id="589" name="Google Shape;589;p69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Perception	</a:t>
              </a: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✓✓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Slam algorithms - Gmapping, RTABMAP, Hector, Karto. (3D cameras, Lidars)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90" name="Google Shape;590;p69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1" name="Google Shape;591;p69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9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3" name="Google Shape;593;p69"/>
          <p:cNvGrpSpPr/>
          <p:nvPr/>
        </p:nvGrpSpPr>
        <p:grpSpPr>
          <a:xfrm>
            <a:off x="535550" y="1104471"/>
            <a:ext cx="3319714" cy="1168682"/>
            <a:chOff x="857520" y="1684225"/>
            <a:chExt cx="3319714" cy="1047300"/>
          </a:xfrm>
        </p:grpSpPr>
        <p:sp>
          <p:nvSpPr>
            <p:cNvPr id="594" name="Google Shape;594;p69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Coordination	 </a:t>
              </a: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??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Swarm Intelligence, Flocking, Foraging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95" name="Google Shape;595;p69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6" name="Google Shape;596;p69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9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98" name="Google Shape;598;p69"/>
          <p:cNvSpPr txBox="1"/>
          <p:nvPr/>
        </p:nvSpPr>
        <p:spPr>
          <a:xfrm>
            <a:off x="65413" y="4246450"/>
            <a:ext cx="9013200" cy="82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761E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61E86"/>
                </a:solidFill>
              </a:rPr>
              <a:t>SLAM</a:t>
            </a:r>
            <a:endParaRPr b="1" sz="1800">
              <a:solidFill>
                <a:srgbClr val="761E86"/>
              </a:solidFill>
            </a:endParaRPr>
          </a:p>
        </p:txBody>
      </p:sp>
      <p:grpSp>
        <p:nvGrpSpPr>
          <p:cNvPr id="599" name="Google Shape;599;p69"/>
          <p:cNvGrpSpPr/>
          <p:nvPr/>
        </p:nvGrpSpPr>
        <p:grpSpPr>
          <a:xfrm>
            <a:off x="2817434" y="1261043"/>
            <a:ext cx="3509166" cy="2936485"/>
            <a:chOff x="3217473" y="1828277"/>
            <a:chExt cx="3118150" cy="2556800"/>
          </a:xfrm>
        </p:grpSpPr>
        <p:sp>
          <p:nvSpPr>
            <p:cNvPr id="600" name="Google Shape;600;p69"/>
            <p:cNvSpPr/>
            <p:nvPr/>
          </p:nvSpPr>
          <p:spPr>
            <a:xfrm>
              <a:off x="3579175" y="2711400"/>
              <a:ext cx="2396410" cy="97116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601" name="Google Shape;601;p69"/>
            <p:cNvSpPr/>
            <p:nvPr/>
          </p:nvSpPr>
          <p:spPr>
            <a:xfrm>
              <a:off x="3730755" y="2527208"/>
              <a:ext cx="2079127" cy="837209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602" name="Google Shape;602;p69"/>
            <p:cNvSpPr/>
            <p:nvPr/>
          </p:nvSpPr>
          <p:spPr>
            <a:xfrm>
              <a:off x="3946479" y="2252239"/>
              <a:ext cx="1647477" cy="663383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603" name="Google Shape;603;p69"/>
            <p:cNvSpPr/>
            <p:nvPr/>
          </p:nvSpPr>
          <p:spPr>
            <a:xfrm>
              <a:off x="4265445" y="1828277"/>
              <a:ext cx="1014014" cy="416547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604" name="Google Shape;604;p69"/>
            <p:cNvSpPr/>
            <p:nvPr/>
          </p:nvSpPr>
          <p:spPr>
            <a:xfrm>
              <a:off x="3217473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605" name="Google Shape;605;p69"/>
            <p:cNvSpPr/>
            <p:nvPr/>
          </p:nvSpPr>
          <p:spPr>
            <a:xfrm>
              <a:off x="3790596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06" name="Google Shape;606;p69"/>
            <p:cNvSpPr/>
            <p:nvPr/>
          </p:nvSpPr>
          <p:spPr>
            <a:xfrm flipH="1">
              <a:off x="4770690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607" name="Google Shape;607;p69"/>
            <p:cNvSpPr/>
            <p:nvPr/>
          </p:nvSpPr>
          <p:spPr>
            <a:xfrm>
              <a:off x="4002555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608" name="Google Shape;608;p69"/>
            <p:cNvSpPr/>
            <p:nvPr/>
          </p:nvSpPr>
          <p:spPr>
            <a:xfrm flipH="1">
              <a:off x="4770683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609" name="Google Shape;609;p69"/>
            <p:cNvSpPr/>
            <p:nvPr/>
          </p:nvSpPr>
          <p:spPr>
            <a:xfrm>
              <a:off x="3636034" y="2553603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610" name="Google Shape;610;p69"/>
            <p:cNvSpPr/>
            <p:nvPr/>
          </p:nvSpPr>
          <p:spPr>
            <a:xfrm flipH="1">
              <a:off x="4770657" y="2555106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7F2090"/>
            </a:solidFill>
            <a:ln>
              <a:noFill/>
            </a:ln>
          </p:spPr>
        </p:sp>
        <p:sp>
          <p:nvSpPr>
            <p:cNvPr id="611" name="Google Shape;611;p69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</p:grpSp>
      <p:sp>
        <p:nvSpPr>
          <p:cNvPr id="612" name="Google Shape;61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0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Claim 1.  We need good </a:t>
            </a:r>
            <a:r>
              <a:rPr lang="en">
                <a:solidFill>
                  <a:schemeClr val="accent5"/>
                </a:solidFill>
              </a:rPr>
              <a:t>coordination</a:t>
            </a:r>
            <a:r>
              <a:rPr lang="en"/>
              <a:t> in robot to perform any real life task !</a:t>
            </a:r>
            <a:endParaRPr/>
          </a:p>
        </p:txBody>
      </p:sp>
      <p:sp>
        <p:nvSpPr>
          <p:cNvPr id="618" name="Google Shape;61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1"/>
          <p:cNvSpPr txBox="1"/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Experiment </a:t>
            </a:r>
            <a:r>
              <a:rPr lang="en"/>
              <a:t>1</a:t>
            </a:r>
            <a:r>
              <a:rPr b="1" lang="en"/>
              <a:t>.</a:t>
            </a:r>
            <a:endParaRPr b="1"/>
          </a:p>
        </p:txBody>
      </p:sp>
      <p:sp>
        <p:nvSpPr>
          <p:cNvPr id="624" name="Google Shape;624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b="1" lang="en"/>
              <a:t>Overview of project</a:t>
            </a:r>
            <a:endParaRPr/>
          </a:p>
        </p:txBody>
      </p:sp>
      <p:sp>
        <p:nvSpPr>
          <p:cNvPr id="306" name="Google Shape;306;p45"/>
          <p:cNvSpPr txBox="1"/>
          <p:nvPr>
            <p:ph idx="12" type="sldNum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2"/>
          <p:cNvSpPr/>
          <p:nvPr/>
        </p:nvSpPr>
        <p:spPr>
          <a:xfrm>
            <a:off x="825650" y="596350"/>
            <a:ext cx="6855000" cy="41688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72"/>
          <p:cNvCxnSpPr/>
          <p:nvPr/>
        </p:nvCxnSpPr>
        <p:spPr>
          <a:xfrm>
            <a:off x="4241548" y="618292"/>
            <a:ext cx="0" cy="824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72"/>
          <p:cNvCxnSpPr/>
          <p:nvPr/>
        </p:nvCxnSpPr>
        <p:spPr>
          <a:xfrm>
            <a:off x="4241520" y="3939708"/>
            <a:ext cx="0" cy="780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72"/>
          <p:cNvCxnSpPr/>
          <p:nvPr/>
        </p:nvCxnSpPr>
        <p:spPr>
          <a:xfrm>
            <a:off x="4241520" y="1981734"/>
            <a:ext cx="0" cy="1364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3" name="Google Shape;633;p72"/>
          <p:cNvGrpSpPr/>
          <p:nvPr/>
        </p:nvGrpSpPr>
        <p:grpSpPr>
          <a:xfrm>
            <a:off x="3037718" y="1404894"/>
            <a:ext cx="318541" cy="504666"/>
            <a:chOff x="3469600" y="2008575"/>
            <a:chExt cx="288900" cy="414000"/>
          </a:xfrm>
        </p:grpSpPr>
        <p:sp>
          <p:nvSpPr>
            <p:cNvPr id="634" name="Google Shape;634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72"/>
          <p:cNvGrpSpPr/>
          <p:nvPr/>
        </p:nvGrpSpPr>
        <p:grpSpPr>
          <a:xfrm>
            <a:off x="2618738" y="1442957"/>
            <a:ext cx="318541" cy="504666"/>
            <a:chOff x="3469600" y="2008575"/>
            <a:chExt cx="288900" cy="414000"/>
          </a:xfrm>
        </p:grpSpPr>
        <p:sp>
          <p:nvSpPr>
            <p:cNvPr id="638" name="Google Shape;638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72"/>
          <p:cNvGrpSpPr/>
          <p:nvPr/>
        </p:nvGrpSpPr>
        <p:grpSpPr>
          <a:xfrm>
            <a:off x="2199758" y="1358450"/>
            <a:ext cx="318541" cy="504666"/>
            <a:chOff x="3469600" y="2008575"/>
            <a:chExt cx="288900" cy="414000"/>
          </a:xfrm>
        </p:grpSpPr>
        <p:sp>
          <p:nvSpPr>
            <p:cNvPr id="642" name="Google Shape;642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72"/>
          <p:cNvGrpSpPr/>
          <p:nvPr/>
        </p:nvGrpSpPr>
        <p:grpSpPr>
          <a:xfrm>
            <a:off x="1631572" y="1586737"/>
            <a:ext cx="318541" cy="504666"/>
            <a:chOff x="3469600" y="2008575"/>
            <a:chExt cx="288900" cy="414000"/>
          </a:xfrm>
        </p:grpSpPr>
        <p:sp>
          <p:nvSpPr>
            <p:cNvPr id="646" name="Google Shape;646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72"/>
          <p:cNvGrpSpPr/>
          <p:nvPr/>
        </p:nvGrpSpPr>
        <p:grpSpPr>
          <a:xfrm>
            <a:off x="1950107" y="3246759"/>
            <a:ext cx="318541" cy="504666"/>
            <a:chOff x="3469600" y="2008575"/>
            <a:chExt cx="288900" cy="414000"/>
          </a:xfrm>
        </p:grpSpPr>
        <p:sp>
          <p:nvSpPr>
            <p:cNvPr id="650" name="Google Shape;650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72"/>
          <p:cNvGrpSpPr/>
          <p:nvPr/>
        </p:nvGrpSpPr>
        <p:grpSpPr>
          <a:xfrm>
            <a:off x="2518293" y="3246759"/>
            <a:ext cx="318541" cy="504666"/>
            <a:chOff x="3469600" y="2008575"/>
            <a:chExt cx="288900" cy="414000"/>
          </a:xfrm>
        </p:grpSpPr>
        <p:sp>
          <p:nvSpPr>
            <p:cNvPr id="654" name="Google Shape;654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72"/>
          <p:cNvGrpSpPr/>
          <p:nvPr/>
        </p:nvGrpSpPr>
        <p:grpSpPr>
          <a:xfrm>
            <a:off x="3120701" y="3363417"/>
            <a:ext cx="318541" cy="504666"/>
            <a:chOff x="3469600" y="2008575"/>
            <a:chExt cx="288900" cy="414000"/>
          </a:xfrm>
        </p:grpSpPr>
        <p:sp>
          <p:nvSpPr>
            <p:cNvPr id="658" name="Google Shape;658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72"/>
          <p:cNvGrpSpPr/>
          <p:nvPr/>
        </p:nvGrpSpPr>
        <p:grpSpPr>
          <a:xfrm>
            <a:off x="4944021" y="1358450"/>
            <a:ext cx="318541" cy="504666"/>
            <a:chOff x="3469600" y="2008575"/>
            <a:chExt cx="288900" cy="414000"/>
          </a:xfrm>
        </p:grpSpPr>
        <p:sp>
          <p:nvSpPr>
            <p:cNvPr id="662" name="Google Shape;662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" name="Google Shape;665;p72"/>
          <p:cNvGrpSpPr/>
          <p:nvPr/>
        </p:nvGrpSpPr>
        <p:grpSpPr>
          <a:xfrm>
            <a:off x="5964953" y="1358450"/>
            <a:ext cx="318541" cy="504666"/>
            <a:chOff x="3469600" y="2008575"/>
            <a:chExt cx="288900" cy="414000"/>
          </a:xfrm>
        </p:grpSpPr>
        <p:sp>
          <p:nvSpPr>
            <p:cNvPr id="666" name="Google Shape;666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72"/>
          <p:cNvGrpSpPr/>
          <p:nvPr/>
        </p:nvGrpSpPr>
        <p:grpSpPr>
          <a:xfrm>
            <a:off x="5465347" y="1404894"/>
            <a:ext cx="318541" cy="504666"/>
            <a:chOff x="3469600" y="2008575"/>
            <a:chExt cx="288900" cy="414000"/>
          </a:xfrm>
        </p:grpSpPr>
        <p:sp>
          <p:nvSpPr>
            <p:cNvPr id="670" name="Google Shape;670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72"/>
          <p:cNvGrpSpPr/>
          <p:nvPr/>
        </p:nvGrpSpPr>
        <p:grpSpPr>
          <a:xfrm>
            <a:off x="5161807" y="3223538"/>
            <a:ext cx="318541" cy="504666"/>
            <a:chOff x="3469600" y="2008575"/>
            <a:chExt cx="288900" cy="414000"/>
          </a:xfrm>
        </p:grpSpPr>
        <p:sp>
          <p:nvSpPr>
            <p:cNvPr id="674" name="Google Shape;674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72"/>
          <p:cNvGrpSpPr/>
          <p:nvPr/>
        </p:nvGrpSpPr>
        <p:grpSpPr>
          <a:xfrm>
            <a:off x="6182740" y="3223538"/>
            <a:ext cx="318541" cy="504666"/>
            <a:chOff x="3469600" y="2008575"/>
            <a:chExt cx="288900" cy="414000"/>
          </a:xfrm>
        </p:grpSpPr>
        <p:sp>
          <p:nvSpPr>
            <p:cNvPr id="678" name="Google Shape;678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" name="Google Shape;681;p72"/>
          <p:cNvGrpSpPr/>
          <p:nvPr/>
        </p:nvGrpSpPr>
        <p:grpSpPr>
          <a:xfrm>
            <a:off x="5683134" y="3269981"/>
            <a:ext cx="318541" cy="504666"/>
            <a:chOff x="3469600" y="2008575"/>
            <a:chExt cx="288900" cy="414000"/>
          </a:xfrm>
        </p:grpSpPr>
        <p:sp>
          <p:nvSpPr>
            <p:cNvPr id="682" name="Google Shape;682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72"/>
          <p:cNvSpPr/>
          <p:nvPr/>
        </p:nvSpPr>
        <p:spPr>
          <a:xfrm>
            <a:off x="3624655" y="1591870"/>
            <a:ext cx="240900" cy="225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2"/>
          <p:cNvSpPr/>
          <p:nvPr/>
        </p:nvSpPr>
        <p:spPr>
          <a:xfrm>
            <a:off x="3723033" y="3503278"/>
            <a:ext cx="240900" cy="225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72"/>
          <p:cNvSpPr/>
          <p:nvPr/>
        </p:nvSpPr>
        <p:spPr>
          <a:xfrm flipH="1">
            <a:off x="4443691" y="1591870"/>
            <a:ext cx="240900" cy="225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2"/>
          <p:cNvSpPr/>
          <p:nvPr/>
        </p:nvSpPr>
        <p:spPr>
          <a:xfrm flipH="1">
            <a:off x="4542069" y="3363399"/>
            <a:ext cx="240900" cy="225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9" name="Google Shape;689;p72"/>
          <p:cNvGrpSpPr/>
          <p:nvPr/>
        </p:nvGrpSpPr>
        <p:grpSpPr>
          <a:xfrm>
            <a:off x="1357940" y="2858754"/>
            <a:ext cx="318541" cy="504666"/>
            <a:chOff x="3469600" y="2008575"/>
            <a:chExt cx="288900" cy="414000"/>
          </a:xfrm>
        </p:grpSpPr>
        <p:sp>
          <p:nvSpPr>
            <p:cNvPr id="690" name="Google Shape;690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72"/>
          <p:cNvGrpSpPr/>
          <p:nvPr/>
        </p:nvGrpSpPr>
        <p:grpSpPr>
          <a:xfrm>
            <a:off x="6872651" y="2211287"/>
            <a:ext cx="318541" cy="504666"/>
            <a:chOff x="3469600" y="2008575"/>
            <a:chExt cx="288900" cy="414000"/>
          </a:xfrm>
        </p:grpSpPr>
        <p:sp>
          <p:nvSpPr>
            <p:cNvPr id="694" name="Google Shape;694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72"/>
          <p:cNvGrpSpPr/>
          <p:nvPr/>
        </p:nvGrpSpPr>
        <p:grpSpPr>
          <a:xfrm>
            <a:off x="6762090" y="3939725"/>
            <a:ext cx="318541" cy="504666"/>
            <a:chOff x="3469600" y="2008575"/>
            <a:chExt cx="288900" cy="414000"/>
          </a:xfrm>
        </p:grpSpPr>
        <p:sp>
          <p:nvSpPr>
            <p:cNvPr id="698" name="Google Shape;698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72"/>
          <p:cNvGrpSpPr/>
          <p:nvPr/>
        </p:nvGrpSpPr>
        <p:grpSpPr>
          <a:xfrm>
            <a:off x="1477900" y="4130772"/>
            <a:ext cx="318541" cy="504666"/>
            <a:chOff x="3469600" y="2008575"/>
            <a:chExt cx="288900" cy="414000"/>
          </a:xfrm>
        </p:grpSpPr>
        <p:sp>
          <p:nvSpPr>
            <p:cNvPr id="702" name="Google Shape;702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72"/>
          <p:cNvGrpSpPr/>
          <p:nvPr/>
        </p:nvGrpSpPr>
        <p:grpSpPr>
          <a:xfrm>
            <a:off x="2471737" y="2515608"/>
            <a:ext cx="318541" cy="504666"/>
            <a:chOff x="3469600" y="2008575"/>
            <a:chExt cx="288900" cy="414000"/>
          </a:xfrm>
        </p:grpSpPr>
        <p:sp>
          <p:nvSpPr>
            <p:cNvPr id="706" name="Google Shape;706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72"/>
          <p:cNvGrpSpPr/>
          <p:nvPr/>
        </p:nvGrpSpPr>
        <p:grpSpPr>
          <a:xfrm>
            <a:off x="5262556" y="2428511"/>
            <a:ext cx="318541" cy="504666"/>
            <a:chOff x="3469600" y="2008575"/>
            <a:chExt cx="288900" cy="414000"/>
          </a:xfrm>
        </p:grpSpPr>
        <p:sp>
          <p:nvSpPr>
            <p:cNvPr id="710" name="Google Shape;710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72"/>
          <p:cNvGrpSpPr/>
          <p:nvPr/>
        </p:nvGrpSpPr>
        <p:grpSpPr>
          <a:xfrm>
            <a:off x="6564563" y="1248193"/>
            <a:ext cx="318541" cy="504666"/>
            <a:chOff x="3469600" y="2008575"/>
            <a:chExt cx="288900" cy="414000"/>
          </a:xfrm>
        </p:grpSpPr>
        <p:sp>
          <p:nvSpPr>
            <p:cNvPr id="714" name="Google Shape;714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72"/>
          <p:cNvGrpSpPr/>
          <p:nvPr/>
        </p:nvGrpSpPr>
        <p:grpSpPr>
          <a:xfrm>
            <a:off x="3356666" y="2515608"/>
            <a:ext cx="318541" cy="504666"/>
            <a:chOff x="3469600" y="2008575"/>
            <a:chExt cx="288900" cy="414000"/>
          </a:xfrm>
        </p:grpSpPr>
        <p:sp>
          <p:nvSpPr>
            <p:cNvPr id="718" name="Google Shape;718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72"/>
          <p:cNvGrpSpPr/>
          <p:nvPr/>
        </p:nvGrpSpPr>
        <p:grpSpPr>
          <a:xfrm>
            <a:off x="5024288" y="4018564"/>
            <a:ext cx="318541" cy="504666"/>
            <a:chOff x="3469600" y="2008575"/>
            <a:chExt cx="288900" cy="414000"/>
          </a:xfrm>
        </p:grpSpPr>
        <p:sp>
          <p:nvSpPr>
            <p:cNvPr id="722" name="Google Shape;722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72"/>
          <p:cNvGrpSpPr/>
          <p:nvPr/>
        </p:nvGrpSpPr>
        <p:grpSpPr>
          <a:xfrm>
            <a:off x="6001669" y="2211287"/>
            <a:ext cx="318541" cy="504666"/>
            <a:chOff x="3469600" y="2008575"/>
            <a:chExt cx="288900" cy="414000"/>
          </a:xfrm>
        </p:grpSpPr>
        <p:sp>
          <p:nvSpPr>
            <p:cNvPr id="726" name="Google Shape;726;p72"/>
            <p:cNvSpPr/>
            <p:nvPr/>
          </p:nvSpPr>
          <p:spPr>
            <a:xfrm>
              <a:off x="3469600" y="2084775"/>
              <a:ext cx="288900" cy="306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2"/>
            <p:cNvSpPr/>
            <p:nvPr/>
          </p:nvSpPr>
          <p:spPr>
            <a:xfrm>
              <a:off x="3545800" y="23133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2"/>
            <p:cNvSpPr/>
            <p:nvPr/>
          </p:nvSpPr>
          <p:spPr>
            <a:xfrm>
              <a:off x="3545800" y="2008575"/>
              <a:ext cx="136500" cy="109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" name="Google Shape;72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74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7" name="Google Shape;747;p75"/>
          <p:cNvGrpSpPr/>
          <p:nvPr/>
        </p:nvGrpSpPr>
        <p:grpSpPr>
          <a:xfrm>
            <a:off x="1897813" y="2936054"/>
            <a:ext cx="5957975" cy="643500"/>
            <a:chOff x="1593000" y="2322568"/>
            <a:chExt cx="5957975" cy="643500"/>
          </a:xfrm>
        </p:grpSpPr>
        <p:sp>
          <p:nvSpPr>
            <p:cNvPr id="748" name="Google Shape;748;p7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No fast convergence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2" name="Google Shape;752;p7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54" name="Google Shape;754;p7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Even if it work then also it will take time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5" name="Google Shape;755;p75"/>
          <p:cNvGrpSpPr/>
          <p:nvPr/>
        </p:nvGrpSpPr>
        <p:grpSpPr>
          <a:xfrm>
            <a:off x="1897813" y="2280936"/>
            <a:ext cx="5957975" cy="643500"/>
            <a:chOff x="1593000" y="2322568"/>
            <a:chExt cx="5957975" cy="643500"/>
          </a:xfrm>
        </p:grpSpPr>
        <p:sp>
          <p:nvSpPr>
            <p:cNvPr id="756" name="Google Shape;756;p7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7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Become hurdle for other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0" name="Google Shape;760;p7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62" name="Google Shape;762;p7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Deadlock situation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3" name="Google Shape;763;p75"/>
          <p:cNvGrpSpPr/>
          <p:nvPr/>
        </p:nvGrpSpPr>
        <p:grpSpPr>
          <a:xfrm>
            <a:off x="1897813" y="1625809"/>
            <a:ext cx="5957975" cy="643500"/>
            <a:chOff x="1593000" y="2322568"/>
            <a:chExt cx="5957975" cy="643500"/>
          </a:xfrm>
        </p:grpSpPr>
        <p:sp>
          <p:nvSpPr>
            <p:cNvPr id="764" name="Google Shape;764;p7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7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No communication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7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7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70" name="Google Shape;770;p7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Hence each member need to think for itself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6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Claim 2. When I say coordination I doesn’t really mean </a:t>
            </a:r>
            <a:r>
              <a:rPr lang="en">
                <a:solidFill>
                  <a:schemeClr val="accent5"/>
                </a:solidFill>
              </a:rPr>
              <a:t>centralized</a:t>
            </a:r>
            <a:r>
              <a:rPr lang="en"/>
              <a:t> </a:t>
            </a:r>
            <a:r>
              <a:rPr lang="en"/>
              <a:t>!</a:t>
            </a:r>
            <a:endParaRPr/>
          </a:p>
        </p:txBody>
      </p:sp>
      <p:sp>
        <p:nvSpPr>
          <p:cNvPr id="776" name="Google Shape;77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7"/>
          <p:cNvSpPr txBox="1"/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Experiment 2.</a:t>
            </a:r>
            <a:endParaRPr b="1"/>
          </a:p>
        </p:txBody>
      </p:sp>
      <p:sp>
        <p:nvSpPr>
          <p:cNvPr id="782" name="Google Shape;782;p7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78"/>
          <p:cNvPicPr preferRelativeResize="0"/>
          <p:nvPr/>
        </p:nvPicPr>
        <p:blipFill rotWithShape="1">
          <a:blip r:embed="rId3">
            <a:alphaModFix/>
          </a:blip>
          <a:srcRect b="248" l="0" r="0" t="25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9"/>
          <p:cNvSpPr/>
          <p:nvPr/>
        </p:nvSpPr>
        <p:spPr>
          <a:xfrm>
            <a:off x="394238" y="290650"/>
            <a:ext cx="1875000" cy="42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Code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94" name="Google Shape;79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5" name="Google Shape;7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325" y="299350"/>
            <a:ext cx="5320925" cy="45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79"/>
          <p:cNvSpPr txBox="1"/>
          <p:nvPr/>
        </p:nvSpPr>
        <p:spPr>
          <a:xfrm>
            <a:off x="22250" y="4784125"/>
            <a:ext cx="850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</a:t>
            </a:r>
            <a:r>
              <a:rPr lang="en">
                <a:solidFill>
                  <a:srgbClr val="0000FF"/>
                </a:solidFill>
              </a:rPr>
              <a:t> : </a:t>
            </a:r>
            <a:r>
              <a:rPr lang="en" sz="1100" u="sng">
                <a:solidFill>
                  <a:srgbClr val="0000FF"/>
                </a:solidFill>
                <a:hlinkClick r:id="rId4"/>
              </a:rPr>
              <a:t>https://medium.com/better-programming/boids-simulating-birds-flock-behavior-in-python-9fff99375118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80"/>
          <p:cNvPicPr preferRelativeResize="0"/>
          <p:nvPr/>
        </p:nvPicPr>
        <p:blipFill rotWithShape="1">
          <a:blip r:embed="rId3">
            <a:alphaModFix/>
          </a:blip>
          <a:srcRect b="0" l="3669" r="366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81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/>
        </p:nvSpPr>
        <p:spPr>
          <a:xfrm>
            <a:off x="100" y="-125"/>
            <a:ext cx="9144000" cy="5143500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0" y="281351"/>
            <a:ext cx="4560449" cy="313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 rotWithShape="1">
          <a:blip r:embed="rId4">
            <a:alphaModFix/>
          </a:blip>
          <a:srcRect b="13557" l="7059" r="4811" t="20851"/>
          <a:stretch/>
        </p:blipFill>
        <p:spPr>
          <a:xfrm>
            <a:off x="325350" y="3378175"/>
            <a:ext cx="3032525" cy="10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 rotWithShape="1">
          <a:blip r:embed="rId5">
            <a:alphaModFix/>
          </a:blip>
          <a:srcRect b="12272" l="11562" r="3229" t="16456"/>
          <a:stretch/>
        </p:blipFill>
        <p:spPr>
          <a:xfrm>
            <a:off x="4519350" y="102225"/>
            <a:ext cx="4560449" cy="23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125" y="2984975"/>
            <a:ext cx="2780451" cy="19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 rotWithShape="1">
          <a:blip r:embed="rId7">
            <a:alphaModFix/>
          </a:blip>
          <a:srcRect b="0" l="0" r="6358" t="0"/>
          <a:stretch/>
        </p:blipFill>
        <p:spPr>
          <a:xfrm>
            <a:off x="4262000" y="3042775"/>
            <a:ext cx="2096350" cy="18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6"/>
          <p:cNvSpPr txBox="1"/>
          <p:nvPr/>
        </p:nvSpPr>
        <p:spPr>
          <a:xfrm>
            <a:off x="22250" y="4784125"/>
            <a:ext cx="850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Reference</a:t>
            </a:r>
            <a:r>
              <a:rPr lang="en">
                <a:solidFill>
                  <a:srgbClr val="0000FF"/>
                </a:solidFill>
              </a:rPr>
              <a:t> : </a:t>
            </a:r>
            <a:r>
              <a:rPr lang="en" sz="1100" u="sng">
                <a:solidFill>
                  <a:srgbClr val="0000FF"/>
                </a:solidFill>
                <a:hlinkClick r:id="rId8"/>
              </a:rPr>
              <a:t>https://www.mrpt.org/tutorials/slam-algorithms/slam-simultaneous-localization-and-mapping-for-beginners-the-basics/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4" name="Google Shape;814;p82"/>
          <p:cNvGrpSpPr/>
          <p:nvPr/>
        </p:nvGrpSpPr>
        <p:grpSpPr>
          <a:xfrm>
            <a:off x="1897813" y="2936054"/>
            <a:ext cx="5957975" cy="643500"/>
            <a:chOff x="1593000" y="2322568"/>
            <a:chExt cx="5957975" cy="643500"/>
          </a:xfrm>
        </p:grpSpPr>
        <p:sp>
          <p:nvSpPr>
            <p:cNvPr id="815" name="Google Shape;815;p8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Incr</a:t>
              </a: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</a:t>
              </a: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menting/Decrementing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9" name="Google Shape;819;p8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21" name="Google Shape;821;p8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Have to be monitored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22" name="Google Shape;822;p82"/>
          <p:cNvGrpSpPr/>
          <p:nvPr/>
        </p:nvGrpSpPr>
        <p:grpSpPr>
          <a:xfrm>
            <a:off x="1897813" y="2280936"/>
            <a:ext cx="5957975" cy="643500"/>
            <a:chOff x="1593000" y="2322568"/>
            <a:chExt cx="5957975" cy="643500"/>
          </a:xfrm>
        </p:grpSpPr>
        <p:sp>
          <p:nvSpPr>
            <p:cNvPr id="823" name="Google Shape;823;p8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if centralise failed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8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29" name="Google Shape;829;p8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Task failure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0" name="Google Shape;830;p82"/>
          <p:cNvGrpSpPr/>
          <p:nvPr/>
        </p:nvGrpSpPr>
        <p:grpSpPr>
          <a:xfrm>
            <a:off x="1897813" y="1625809"/>
            <a:ext cx="5957975" cy="643500"/>
            <a:chOff x="1593000" y="2322568"/>
            <a:chExt cx="5957975" cy="643500"/>
          </a:xfrm>
        </p:grpSpPr>
        <p:sp>
          <p:nvSpPr>
            <p:cNvPr id="831" name="Google Shape;831;p8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When no. for robot increase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5" name="Google Shape;835;p8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37" name="Google Shape;837;p8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Algorithm become complex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3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Claim 3. Infact, We need </a:t>
            </a:r>
            <a:r>
              <a:rPr lang="en">
                <a:solidFill>
                  <a:schemeClr val="accent5"/>
                </a:solidFill>
              </a:rPr>
              <a:t>decentralized</a:t>
            </a:r>
            <a:r>
              <a:rPr lang="en"/>
              <a:t> control!</a:t>
            </a:r>
            <a:endParaRPr/>
          </a:p>
        </p:txBody>
      </p:sp>
      <p:sp>
        <p:nvSpPr>
          <p:cNvPr id="843" name="Google Shape;84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4"/>
          <p:cNvSpPr txBox="1"/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r>
              <a:rPr b="1" lang="en"/>
              <a:t> </a:t>
            </a:r>
            <a:r>
              <a:rPr lang="en"/>
              <a:t>1</a:t>
            </a:r>
            <a:r>
              <a:rPr b="1" lang="en"/>
              <a:t>.</a:t>
            </a:r>
            <a:endParaRPr b="1"/>
          </a:p>
        </p:txBody>
      </p:sp>
      <p:sp>
        <p:nvSpPr>
          <p:cNvPr id="849" name="Google Shape;849;p8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5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Particle swarm optimization (PSO)</a:t>
            </a:r>
            <a:endParaRPr b="1"/>
          </a:p>
        </p:txBody>
      </p:sp>
      <p:pic>
        <p:nvPicPr>
          <p:cNvPr id="855" name="Google Shape;85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875" y="1029475"/>
            <a:ext cx="3434775" cy="32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775" y="2445200"/>
            <a:ext cx="3814525" cy="12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8" name="Google Shape;858;p85"/>
          <p:cNvSpPr txBox="1"/>
          <p:nvPr/>
        </p:nvSpPr>
        <p:spPr>
          <a:xfrm>
            <a:off x="22250" y="4784125"/>
            <a:ext cx="850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</a:t>
            </a:r>
            <a:r>
              <a:rPr lang="en">
                <a:solidFill>
                  <a:srgbClr val="0000FF"/>
                </a:solidFill>
              </a:rPr>
              <a:t> : </a:t>
            </a:r>
            <a:r>
              <a:rPr lang="en" sz="1100" u="sng">
                <a:solidFill>
                  <a:srgbClr val="0000FF"/>
                </a:solidFill>
                <a:hlinkClick r:id="rId5"/>
              </a:rPr>
              <a:t>http://joshkovitz.com/research/projects/optimization-in-electromagnetics/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475" y="620238"/>
            <a:ext cx="2535650" cy="343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" y="1461275"/>
            <a:ext cx="6256775" cy="23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12225" y="441600"/>
            <a:ext cx="1346774" cy="8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7" name="Google Shape;867;p86"/>
          <p:cNvSpPr txBox="1"/>
          <p:nvPr/>
        </p:nvSpPr>
        <p:spPr>
          <a:xfrm>
            <a:off x="22250" y="4784125"/>
            <a:ext cx="850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</a:t>
            </a:r>
            <a:r>
              <a:rPr lang="en">
                <a:solidFill>
                  <a:srgbClr val="0000FF"/>
                </a:solidFill>
              </a:rPr>
              <a:t> : </a:t>
            </a:r>
            <a:r>
              <a:rPr lang="en" sz="1100" u="sng">
                <a:solidFill>
                  <a:srgbClr val="0000FF"/>
                </a:solidFill>
                <a:hlinkClick r:id="rId6"/>
              </a:rPr>
              <a:t>https://en.wikipedia.org/wiki/Particle_swarm_optimization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3" name="Google Shape;87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25" y="1251450"/>
            <a:ext cx="8839200" cy="344791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87"/>
          <p:cNvSpPr/>
          <p:nvPr/>
        </p:nvSpPr>
        <p:spPr>
          <a:xfrm>
            <a:off x="110988" y="87050"/>
            <a:ext cx="1875000" cy="42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Code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88"/>
          <p:cNvPicPr preferRelativeResize="0"/>
          <p:nvPr/>
        </p:nvPicPr>
        <p:blipFill rotWithShape="1">
          <a:blip r:embed="rId3">
            <a:alphaModFix/>
          </a:blip>
          <a:srcRect b="5811" l="4231" r="7786" t="7832"/>
          <a:stretch/>
        </p:blipFill>
        <p:spPr>
          <a:xfrm>
            <a:off x="4257775" y="1255325"/>
            <a:ext cx="4839575" cy="38000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0" name="Google Shape;880;p88"/>
          <p:cNvPicPr preferRelativeResize="0"/>
          <p:nvPr/>
        </p:nvPicPr>
        <p:blipFill rotWithShape="1">
          <a:blip r:embed="rId4">
            <a:alphaModFix/>
          </a:blip>
          <a:srcRect b="0" l="9362" r="3703" t="0"/>
          <a:stretch/>
        </p:blipFill>
        <p:spPr>
          <a:xfrm>
            <a:off x="0" y="1254325"/>
            <a:ext cx="4129124" cy="380002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1" name="Google Shape;88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ost = x^2+y^2" id="882" name="Google Shape;882;p8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0503" y="289350"/>
            <a:ext cx="3242986" cy="6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89"/>
          <p:cNvPicPr preferRelativeResize="0"/>
          <p:nvPr/>
        </p:nvPicPr>
        <p:blipFill rotWithShape="1">
          <a:blip r:embed="rId3">
            <a:alphaModFix/>
          </a:blip>
          <a:srcRect b="6970" l="5373" r="8781" t="6978"/>
          <a:stretch/>
        </p:blipFill>
        <p:spPr>
          <a:xfrm>
            <a:off x="6908990" y="1371379"/>
            <a:ext cx="2212985" cy="136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9"/>
          <p:cNvPicPr preferRelativeResize="0"/>
          <p:nvPr/>
        </p:nvPicPr>
        <p:blipFill rotWithShape="1">
          <a:blip r:embed="rId4">
            <a:alphaModFix/>
          </a:blip>
          <a:srcRect b="5335" l="5266" r="7830" t="7335"/>
          <a:stretch/>
        </p:blipFill>
        <p:spPr>
          <a:xfrm>
            <a:off x="4591636" y="1371379"/>
            <a:ext cx="2290045" cy="142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0151" y="3210301"/>
            <a:ext cx="2388575" cy="17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8350" y="3119749"/>
            <a:ext cx="2240300" cy="171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0050" y="3134098"/>
            <a:ext cx="2290049" cy="166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0463" y="3139125"/>
            <a:ext cx="2290050" cy="165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89"/>
          <p:cNvPicPr preferRelativeResize="0"/>
          <p:nvPr/>
        </p:nvPicPr>
        <p:blipFill rotWithShape="1">
          <a:blip r:embed="rId9">
            <a:alphaModFix/>
          </a:blip>
          <a:srcRect b="6858" l="4463" r="9691" t="7082"/>
          <a:stretch/>
        </p:blipFill>
        <p:spPr>
          <a:xfrm>
            <a:off x="-22025" y="1030511"/>
            <a:ext cx="2240302" cy="195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9"/>
          <p:cNvPicPr preferRelativeResize="0"/>
          <p:nvPr/>
        </p:nvPicPr>
        <p:blipFill rotWithShape="1">
          <a:blip r:embed="rId10">
            <a:alphaModFix/>
          </a:blip>
          <a:srcRect b="6987" l="4703" r="7546" t="6953"/>
          <a:stretch/>
        </p:blipFill>
        <p:spPr>
          <a:xfrm>
            <a:off x="2188652" y="1345975"/>
            <a:ext cx="2388568" cy="14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9"/>
          <p:cNvSpPr txBox="1"/>
          <p:nvPr/>
        </p:nvSpPr>
        <p:spPr>
          <a:xfrm>
            <a:off x="91950" y="429425"/>
            <a:ext cx="2095800" cy="32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W=0.9, C1=0.5, C2=0.3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96" name="Google Shape;896;p89"/>
          <p:cNvSpPr txBox="1"/>
          <p:nvPr/>
        </p:nvSpPr>
        <p:spPr>
          <a:xfrm>
            <a:off x="2408350" y="429425"/>
            <a:ext cx="2095800" cy="32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W=0.9, C1=0, C2=0.3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97" name="Google Shape;897;p89"/>
          <p:cNvSpPr txBox="1"/>
          <p:nvPr/>
        </p:nvSpPr>
        <p:spPr>
          <a:xfrm>
            <a:off x="4724750" y="429425"/>
            <a:ext cx="2095800" cy="32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W=0.9, C1=0.5, C2=0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98" name="Google Shape;898;p89"/>
          <p:cNvSpPr txBox="1"/>
          <p:nvPr/>
        </p:nvSpPr>
        <p:spPr>
          <a:xfrm>
            <a:off x="7050100" y="429425"/>
            <a:ext cx="2095800" cy="32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W=0, C1=0.5, C2=0.3 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899" name="Google Shape;899;p89"/>
          <p:cNvPicPr preferRelativeResize="0"/>
          <p:nvPr/>
        </p:nvPicPr>
        <p:blipFill rotWithShape="1">
          <a:blip r:embed="rId3">
            <a:alphaModFix/>
          </a:blip>
          <a:srcRect b="6970" l="5373" r="8781" t="6978"/>
          <a:stretch/>
        </p:blipFill>
        <p:spPr>
          <a:xfrm>
            <a:off x="6908090" y="1054309"/>
            <a:ext cx="2212985" cy="1926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9"/>
          <p:cNvPicPr preferRelativeResize="0"/>
          <p:nvPr/>
        </p:nvPicPr>
        <p:blipFill rotWithShape="1">
          <a:blip r:embed="rId4">
            <a:alphaModFix/>
          </a:blip>
          <a:srcRect b="5335" l="5266" r="7830" t="7335"/>
          <a:stretch/>
        </p:blipFill>
        <p:spPr>
          <a:xfrm>
            <a:off x="4590736" y="1054309"/>
            <a:ext cx="2290045" cy="199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89"/>
          <p:cNvPicPr preferRelativeResize="0"/>
          <p:nvPr/>
        </p:nvPicPr>
        <p:blipFill rotWithShape="1">
          <a:blip r:embed="rId10">
            <a:alphaModFix/>
          </a:blip>
          <a:srcRect b="6987" l="4703" r="7546" t="6953"/>
          <a:stretch/>
        </p:blipFill>
        <p:spPr>
          <a:xfrm>
            <a:off x="2187752" y="1018575"/>
            <a:ext cx="2388568" cy="203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3350" y="3195949"/>
            <a:ext cx="2240300" cy="171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5050" y="3210298"/>
            <a:ext cx="2290049" cy="166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5463" y="3215325"/>
            <a:ext cx="2290050" cy="1652781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0"/>
          <p:cNvSpPr txBox="1"/>
          <p:nvPr>
            <p:ph type="title"/>
          </p:nvPr>
        </p:nvSpPr>
        <p:spPr>
          <a:xfrm>
            <a:off x="4448700" y="2074900"/>
            <a:ext cx="46953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PSO in Inverse kinematics (IK)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11" name="Google Shape;911;p9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91"/>
          <p:cNvPicPr preferRelativeResize="0"/>
          <p:nvPr/>
        </p:nvPicPr>
        <p:blipFill rotWithShape="1">
          <a:blip r:embed="rId3">
            <a:alphaModFix/>
          </a:blip>
          <a:srcRect b="0" l="0" r="32102" t="0"/>
          <a:stretch/>
        </p:blipFill>
        <p:spPr>
          <a:xfrm>
            <a:off x="3046925" y="66475"/>
            <a:ext cx="6020875" cy="49965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7" name="Google Shape;91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0" y="66475"/>
            <a:ext cx="2877250" cy="207465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8" name="Google Shape;918;p91"/>
          <p:cNvPicPr preferRelativeResize="0"/>
          <p:nvPr/>
        </p:nvPicPr>
        <p:blipFill rotWithShape="1">
          <a:blip r:embed="rId5">
            <a:alphaModFix/>
          </a:blip>
          <a:srcRect b="0" l="2348" r="2195" t="0"/>
          <a:stretch/>
        </p:blipFill>
        <p:spPr>
          <a:xfrm>
            <a:off x="41900" y="2328900"/>
            <a:ext cx="2877251" cy="1141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9" name="Google Shape;919;p91"/>
          <p:cNvPicPr preferRelativeResize="0"/>
          <p:nvPr/>
        </p:nvPicPr>
        <p:blipFill rotWithShape="1">
          <a:blip r:embed="rId6">
            <a:alphaModFix/>
          </a:blip>
          <a:srcRect b="4979" l="53257" r="0" t="47955"/>
          <a:stretch/>
        </p:blipFill>
        <p:spPr>
          <a:xfrm>
            <a:off x="41900" y="3565125"/>
            <a:ext cx="2877250" cy="1497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0" name="Google Shape;920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/>
        </p:nvSpPr>
        <p:spPr>
          <a:xfrm>
            <a:off x="65413" y="4246450"/>
            <a:ext cx="9013200" cy="82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761E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61E86"/>
                </a:solidFill>
              </a:rPr>
              <a:t>SLAM</a:t>
            </a:r>
            <a:endParaRPr b="1" sz="1800">
              <a:solidFill>
                <a:srgbClr val="761E86"/>
              </a:solidFill>
            </a:endParaRPr>
          </a:p>
        </p:txBody>
      </p:sp>
      <p:grpSp>
        <p:nvGrpSpPr>
          <p:cNvPr id="324" name="Google Shape;324;p47"/>
          <p:cNvGrpSpPr/>
          <p:nvPr/>
        </p:nvGrpSpPr>
        <p:grpSpPr>
          <a:xfrm>
            <a:off x="535550" y="2371514"/>
            <a:ext cx="3319714" cy="1207537"/>
            <a:chOff x="857520" y="1684225"/>
            <a:chExt cx="3319714" cy="1047300"/>
          </a:xfrm>
        </p:grpSpPr>
        <p:sp>
          <p:nvSpPr>
            <p:cNvPr id="325" name="Google Shape;325;p47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Perception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Slam algorithms - Gmapping, RTABMAP, Hector, Karto. (3D cameras, Lidars)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6" name="Google Shape;326;p47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7" name="Google Shape;327;p47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7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29" name="Google Shape;329;p47"/>
          <p:cNvGrpSpPr/>
          <p:nvPr/>
        </p:nvGrpSpPr>
        <p:grpSpPr>
          <a:xfrm>
            <a:off x="2817434" y="371883"/>
            <a:ext cx="3509166" cy="3749964"/>
            <a:chOff x="3217473" y="1225350"/>
            <a:chExt cx="3118150" cy="3159727"/>
          </a:xfrm>
        </p:grpSpPr>
        <p:sp>
          <p:nvSpPr>
            <p:cNvPr id="330" name="Google Shape;330;p47"/>
            <p:cNvSpPr/>
            <p:nvPr/>
          </p:nvSpPr>
          <p:spPr>
            <a:xfrm>
              <a:off x="3579175" y="2711400"/>
              <a:ext cx="2396410" cy="97116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31" name="Google Shape;331;p47"/>
            <p:cNvSpPr/>
            <p:nvPr/>
          </p:nvSpPr>
          <p:spPr>
            <a:xfrm>
              <a:off x="3730755" y="2527208"/>
              <a:ext cx="2079127" cy="837209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32" name="Google Shape;332;p47"/>
            <p:cNvSpPr/>
            <p:nvPr/>
          </p:nvSpPr>
          <p:spPr>
            <a:xfrm>
              <a:off x="3946479" y="2252239"/>
              <a:ext cx="1647477" cy="663383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33" name="Google Shape;333;p47"/>
            <p:cNvSpPr/>
            <p:nvPr/>
          </p:nvSpPr>
          <p:spPr>
            <a:xfrm>
              <a:off x="4265445" y="1828277"/>
              <a:ext cx="1014014" cy="416547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34" name="Google Shape;334;p47"/>
            <p:cNvSpPr/>
            <p:nvPr/>
          </p:nvSpPr>
          <p:spPr>
            <a:xfrm>
              <a:off x="3217473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335" name="Google Shape;335;p47"/>
            <p:cNvSpPr/>
            <p:nvPr/>
          </p:nvSpPr>
          <p:spPr>
            <a:xfrm>
              <a:off x="3790596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36" name="Google Shape;336;p47"/>
            <p:cNvSpPr/>
            <p:nvPr/>
          </p:nvSpPr>
          <p:spPr>
            <a:xfrm flipH="1">
              <a:off x="4770690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337" name="Google Shape;337;p47"/>
            <p:cNvSpPr/>
            <p:nvPr/>
          </p:nvSpPr>
          <p:spPr>
            <a:xfrm>
              <a:off x="4002555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338" name="Google Shape;338;p47"/>
            <p:cNvSpPr/>
            <p:nvPr/>
          </p:nvSpPr>
          <p:spPr>
            <a:xfrm flipH="1">
              <a:off x="4770683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339" name="Google Shape;339;p47"/>
            <p:cNvSpPr/>
            <p:nvPr/>
          </p:nvSpPr>
          <p:spPr>
            <a:xfrm>
              <a:off x="3636034" y="2553603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340" name="Google Shape;340;p47"/>
            <p:cNvSpPr/>
            <p:nvPr/>
          </p:nvSpPr>
          <p:spPr>
            <a:xfrm flipH="1">
              <a:off x="4770657" y="2555106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7F2090"/>
            </a:solidFill>
            <a:ln>
              <a:noFill/>
            </a:ln>
          </p:spPr>
        </p:sp>
        <p:sp>
          <p:nvSpPr>
            <p:cNvPr id="341" name="Google Shape;341;p47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342" name="Google Shape;342;p47"/>
            <p:cNvSpPr/>
            <p:nvPr/>
          </p:nvSpPr>
          <p:spPr>
            <a:xfrm>
              <a:off x="4323640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343" name="Google Shape;343;p47"/>
            <p:cNvSpPr/>
            <p:nvPr/>
          </p:nvSpPr>
          <p:spPr>
            <a:xfrm flipH="1">
              <a:off x="4770673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  <p:grpSp>
        <p:nvGrpSpPr>
          <p:cNvPr id="344" name="Google Shape;344;p47"/>
          <p:cNvGrpSpPr/>
          <p:nvPr/>
        </p:nvGrpSpPr>
        <p:grpSpPr>
          <a:xfrm flipH="1">
            <a:off x="4837472" y="195252"/>
            <a:ext cx="3730429" cy="1207537"/>
            <a:chOff x="857520" y="1684225"/>
            <a:chExt cx="3730429" cy="1047300"/>
          </a:xfrm>
        </p:grpSpPr>
        <p:sp>
          <p:nvSpPr>
            <p:cNvPr id="345" name="Google Shape;345;p47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Hardware Implementation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6" name="Google Shape;346;p47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7" name="Google Shape;347;p47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7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49" name="Google Shape;349;p47"/>
          <p:cNvGrpSpPr/>
          <p:nvPr/>
        </p:nvGrpSpPr>
        <p:grpSpPr>
          <a:xfrm>
            <a:off x="535550" y="925446"/>
            <a:ext cx="3319714" cy="1207537"/>
            <a:chOff x="857520" y="1684225"/>
            <a:chExt cx="3319714" cy="1047300"/>
          </a:xfrm>
        </p:grpSpPr>
        <p:sp>
          <p:nvSpPr>
            <p:cNvPr id="350" name="Google Shape;350;p47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Coordination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Swarm Intelligence, Flocking, Foraging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1" name="Google Shape;351;p47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2" name="Google Shape;352;p47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7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54" name="Google Shape;354;p47"/>
          <p:cNvGrpSpPr/>
          <p:nvPr/>
        </p:nvGrpSpPr>
        <p:grpSpPr>
          <a:xfrm flipH="1">
            <a:off x="5626072" y="1572066"/>
            <a:ext cx="2941829" cy="1207537"/>
            <a:chOff x="857520" y="1684225"/>
            <a:chExt cx="2941829" cy="1047300"/>
          </a:xfrm>
        </p:grpSpPr>
        <p:sp>
          <p:nvSpPr>
            <p:cNvPr id="355" name="Google Shape;355;p47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Control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Path planning, PID, RL, A*.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6" name="Google Shape;356;p47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7" name="Google Shape;357;p47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7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2"/>
          <p:cNvSpPr txBox="1"/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 3. </a:t>
            </a:r>
            <a:r>
              <a:rPr lang="en">
                <a:solidFill>
                  <a:srgbClr val="000000"/>
                </a:solidFill>
              </a:rPr>
              <a:t>Foraging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26" name="Google Shape;926;p9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93"/>
          <p:cNvPicPr preferRelativeResize="0"/>
          <p:nvPr/>
        </p:nvPicPr>
        <p:blipFill rotWithShape="1">
          <a:blip r:embed="rId3">
            <a:alphaModFix/>
          </a:blip>
          <a:srcRect b="0" l="465" r="455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94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96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98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100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01"/>
          <p:cNvPicPr preferRelativeResize="0"/>
          <p:nvPr/>
        </p:nvPicPr>
        <p:blipFill rotWithShape="1">
          <a:blip r:embed="rId3">
            <a:alphaModFix/>
          </a:blip>
          <a:srcRect b="0" l="386" r="386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48"/>
          <p:cNvGrpSpPr/>
          <p:nvPr/>
        </p:nvGrpSpPr>
        <p:grpSpPr>
          <a:xfrm>
            <a:off x="2817434" y="2135527"/>
            <a:ext cx="3509166" cy="1986320"/>
            <a:chOff x="3217473" y="2711400"/>
            <a:chExt cx="3118150" cy="1673677"/>
          </a:xfrm>
        </p:grpSpPr>
        <p:sp>
          <p:nvSpPr>
            <p:cNvPr id="365" name="Google Shape;365;p48"/>
            <p:cNvSpPr/>
            <p:nvPr/>
          </p:nvSpPr>
          <p:spPr>
            <a:xfrm>
              <a:off x="3579175" y="2711400"/>
              <a:ext cx="2396410" cy="97116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66" name="Google Shape;366;p48"/>
            <p:cNvSpPr/>
            <p:nvPr/>
          </p:nvSpPr>
          <p:spPr>
            <a:xfrm>
              <a:off x="3217473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367" name="Google Shape;367;p48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</p:grpSp>
      <p:grpSp>
        <p:nvGrpSpPr>
          <p:cNvPr id="368" name="Google Shape;368;p48"/>
          <p:cNvGrpSpPr/>
          <p:nvPr/>
        </p:nvGrpSpPr>
        <p:grpSpPr>
          <a:xfrm>
            <a:off x="535550" y="2371514"/>
            <a:ext cx="3319714" cy="1207537"/>
            <a:chOff x="857520" y="1684225"/>
            <a:chExt cx="3319714" cy="1047300"/>
          </a:xfrm>
        </p:grpSpPr>
        <p:sp>
          <p:nvSpPr>
            <p:cNvPr id="369" name="Google Shape;369;p48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Perception ??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Slam algorithms - Gmapping, RTABMAP, Hector, Karto. (3D cameras, Lidars)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0" name="Google Shape;370;p48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1" name="Google Shape;371;p48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8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73" name="Google Shape;373;p48"/>
          <p:cNvSpPr txBox="1"/>
          <p:nvPr/>
        </p:nvSpPr>
        <p:spPr>
          <a:xfrm>
            <a:off x="65413" y="4246450"/>
            <a:ext cx="9013200" cy="82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761E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61E86"/>
                </a:solidFill>
              </a:rPr>
              <a:t>SLAM</a:t>
            </a:r>
            <a:endParaRPr b="1" sz="1800">
              <a:solidFill>
                <a:srgbClr val="761E86"/>
              </a:solidFill>
            </a:endParaRPr>
          </a:p>
        </p:txBody>
      </p:sp>
      <p:sp>
        <p:nvSpPr>
          <p:cNvPr id="374" name="Google Shape;37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2"/>
          <p:cNvSpPr/>
          <p:nvPr/>
        </p:nvSpPr>
        <p:spPr>
          <a:xfrm>
            <a:off x="110988" y="87050"/>
            <a:ext cx="1875000" cy="42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Code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86" name="Google Shape;986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7" name="Google Shape;987;p102"/>
          <p:cNvSpPr txBox="1"/>
          <p:nvPr/>
        </p:nvSpPr>
        <p:spPr>
          <a:xfrm>
            <a:off x="442625" y="516650"/>
            <a:ext cx="8639400" cy="4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// ======================== </a:t>
            </a:r>
            <a:r>
              <a:rPr b="1" i="1" lang="en"/>
              <a:t>UpdateState</a:t>
            </a:r>
            <a:r>
              <a:rPr i="1" lang="en"/>
              <a:t>() ========================//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Read stuff from the ground sensor */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// ==================== </a:t>
            </a:r>
            <a:r>
              <a:rPr b="1" i="1" lang="en"/>
              <a:t>CalculateVectorToLight</a:t>
            </a:r>
            <a:r>
              <a:rPr i="1" lang="en"/>
              <a:t>() ==================//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Get readings from light sensor, </a:t>
            </a:r>
            <a:r>
              <a:rPr i="1" lang="en">
                <a:solidFill>
                  <a:schemeClr val="dk1"/>
                </a:solidFill>
              </a:rPr>
              <a:t>vector returned points to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* the light thus we know if going toward or away from nest. *</a:t>
            </a:r>
            <a:r>
              <a:rPr i="1" lang="en"/>
              <a:t>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// ==================== </a:t>
            </a:r>
            <a:r>
              <a:rPr b="1" i="1" lang="en"/>
              <a:t>DiffusionVector</a:t>
            </a:r>
            <a:r>
              <a:rPr i="1" lang="en"/>
              <a:t>() ===================//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Get readings from proximity sensor */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// ==================== </a:t>
            </a:r>
            <a:r>
              <a:rPr b="1" i="1" lang="en"/>
              <a:t>SetWheelSpeedsFromVector</a:t>
            </a:r>
            <a:r>
              <a:rPr i="1" lang="en"/>
              <a:t>() ===================//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Get the heading angle */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Finally, set the wheel speeds */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// ==================== </a:t>
            </a:r>
            <a:r>
              <a:rPr b="1" i="1" lang="en"/>
              <a:t>Explore</a:t>
            </a:r>
            <a:r>
              <a:rPr i="1" lang="en"/>
              <a:t>() ===================//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We switch to 'return to nest' in two situations: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* 1. if we have a food item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* 2. if we have not found a food item for some time;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Switch to 'return to nest' */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// ==================== </a:t>
            </a:r>
            <a:r>
              <a:rPr b="1" i="1" lang="en"/>
              <a:t>ReturnToNest</a:t>
            </a:r>
            <a:r>
              <a:rPr i="1" lang="en"/>
              <a:t>() ===================//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As soon as you get to the nest, switch to 'resting' */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Are we in the nest?*/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</a:t>
            </a:r>
            <a:r>
              <a:rPr i="1" lang="en">
                <a:solidFill>
                  <a:schemeClr val="dk1"/>
                </a:solidFill>
              </a:rPr>
              <a:t>If then </a:t>
            </a:r>
            <a:r>
              <a:rPr i="1" lang="en"/>
              <a:t>Have we looked for a place long enough? */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Yes, stop the wheels... */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/* Tell people about the last exploration attempt and switch to state 'resting' else then, keep looking */</a:t>
            </a:r>
            <a:endParaRPr i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103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4"/>
          <p:cNvSpPr txBox="1"/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4. </a:t>
            </a:r>
            <a:r>
              <a:rPr lang="en">
                <a:solidFill>
                  <a:srgbClr val="000000"/>
                </a:solidFill>
              </a:rPr>
              <a:t>Flocking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99" name="Google Shape;999;p10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5050"/>
            <a:ext cx="9143999" cy="3144291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105"/>
          <p:cNvSpPr txBox="1"/>
          <p:nvPr/>
        </p:nvSpPr>
        <p:spPr>
          <a:xfrm>
            <a:off x="76200" y="4823800"/>
            <a:ext cx="9021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</a:t>
            </a:r>
            <a:r>
              <a:rPr lang="en">
                <a:solidFill>
                  <a:srgbClr val="0000FF"/>
                </a:solidFill>
              </a:rPr>
              <a:t> : </a:t>
            </a:r>
            <a:r>
              <a:rPr lang="en" sz="1100" u="sng">
                <a:solidFill>
                  <a:srgbClr val="0000FF"/>
                </a:solidFill>
                <a:hlinkClick r:id="rId4"/>
              </a:rPr>
              <a:t>https://software.intel.com/en-us/articles/an-approach-to-parallel-processing-with-unity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06"/>
          <p:cNvSpPr/>
          <p:nvPr/>
        </p:nvSpPr>
        <p:spPr>
          <a:xfrm>
            <a:off x="394238" y="290650"/>
            <a:ext cx="1875000" cy="42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Cohesion code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012" name="Google Shape;101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763" y="65050"/>
            <a:ext cx="438243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4" name="Google Shape;101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838" y="545325"/>
            <a:ext cx="6459186" cy="435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07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08"/>
          <p:cNvPicPr preferRelativeResize="0"/>
          <p:nvPr/>
        </p:nvPicPr>
        <p:blipFill rotWithShape="1">
          <a:blip r:embed="rId3">
            <a:alphaModFix/>
          </a:blip>
          <a:srcRect b="0" l="109" r="109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109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110"/>
          <p:cNvGrpSpPr/>
          <p:nvPr/>
        </p:nvGrpSpPr>
        <p:grpSpPr>
          <a:xfrm flipH="1">
            <a:off x="5626072" y="1730287"/>
            <a:ext cx="2941829" cy="1168682"/>
            <a:chOff x="857520" y="1684225"/>
            <a:chExt cx="2941829" cy="1047300"/>
          </a:xfrm>
        </p:grpSpPr>
        <p:sp>
          <p:nvSpPr>
            <p:cNvPr id="1038" name="Google Shape;1038;p110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Control </a:t>
              </a: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✓✓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Path planning, PID, RL, A*.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9" name="Google Shape;1039;p110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0" name="Google Shape;1040;p110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10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42" name="Google Shape;1042;p110"/>
          <p:cNvGrpSpPr/>
          <p:nvPr/>
        </p:nvGrpSpPr>
        <p:grpSpPr>
          <a:xfrm>
            <a:off x="535550" y="2504014"/>
            <a:ext cx="3319714" cy="1168682"/>
            <a:chOff x="857520" y="1684225"/>
            <a:chExt cx="3319714" cy="1047300"/>
          </a:xfrm>
        </p:grpSpPr>
        <p:sp>
          <p:nvSpPr>
            <p:cNvPr id="1043" name="Google Shape;1043;p110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Perception	</a:t>
              </a: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✓✓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Slam algorithms - Gmapping, RTABMAP, Hector, Karto. (3D cameras, Lidars)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44" name="Google Shape;1044;p110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5" name="Google Shape;1045;p110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10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47" name="Google Shape;1047;p110"/>
          <p:cNvGrpSpPr/>
          <p:nvPr/>
        </p:nvGrpSpPr>
        <p:grpSpPr>
          <a:xfrm flipH="1">
            <a:off x="4837472" y="397775"/>
            <a:ext cx="3974153" cy="1168682"/>
            <a:chOff x="613795" y="1684231"/>
            <a:chExt cx="3974153" cy="1047300"/>
          </a:xfrm>
        </p:grpSpPr>
        <p:sp>
          <p:nvSpPr>
            <p:cNvPr id="1048" name="Google Shape;1048;p110"/>
            <p:cNvSpPr txBox="1"/>
            <p:nvPr/>
          </p:nvSpPr>
          <p:spPr>
            <a:xfrm>
              <a:off x="613795" y="1684231"/>
              <a:ext cx="23211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Hardware Implementation </a:t>
              </a:r>
              <a:r>
                <a:rPr lang="en">
                  <a:highlight>
                    <a:srgbClr val="FFFFFF"/>
                  </a:highlight>
                </a:rPr>
                <a:t>✘</a:t>
              </a:r>
              <a:r>
                <a:rPr lang="en">
                  <a:solidFill>
                    <a:schemeClr val="dk1"/>
                  </a:solidFill>
                  <a:highlight>
                    <a:srgbClr val="FFFFFF"/>
                  </a:highlight>
                </a:rPr>
                <a:t>✘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49" name="Google Shape;1049;p110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110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10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52" name="Google Shape;1052;p110"/>
          <p:cNvGrpSpPr/>
          <p:nvPr/>
        </p:nvGrpSpPr>
        <p:grpSpPr>
          <a:xfrm>
            <a:off x="2817434" y="568581"/>
            <a:ext cx="3509166" cy="3628946"/>
            <a:chOff x="3217473" y="1225350"/>
            <a:chExt cx="3118150" cy="3159727"/>
          </a:xfrm>
        </p:grpSpPr>
        <p:sp>
          <p:nvSpPr>
            <p:cNvPr id="1053" name="Google Shape;1053;p110"/>
            <p:cNvSpPr/>
            <p:nvPr/>
          </p:nvSpPr>
          <p:spPr>
            <a:xfrm>
              <a:off x="3579175" y="2711400"/>
              <a:ext cx="2396410" cy="97116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54" name="Google Shape;1054;p110"/>
            <p:cNvSpPr/>
            <p:nvPr/>
          </p:nvSpPr>
          <p:spPr>
            <a:xfrm>
              <a:off x="3730755" y="2527208"/>
              <a:ext cx="2079127" cy="837209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55" name="Google Shape;1055;p110"/>
            <p:cNvSpPr/>
            <p:nvPr/>
          </p:nvSpPr>
          <p:spPr>
            <a:xfrm>
              <a:off x="3946479" y="2252239"/>
              <a:ext cx="1647477" cy="663383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56" name="Google Shape;1056;p110"/>
            <p:cNvSpPr/>
            <p:nvPr/>
          </p:nvSpPr>
          <p:spPr>
            <a:xfrm>
              <a:off x="4265445" y="1828277"/>
              <a:ext cx="1014014" cy="416547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57" name="Google Shape;1057;p110"/>
            <p:cNvSpPr/>
            <p:nvPr/>
          </p:nvSpPr>
          <p:spPr>
            <a:xfrm>
              <a:off x="3217473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058" name="Google Shape;1058;p110"/>
            <p:cNvSpPr/>
            <p:nvPr/>
          </p:nvSpPr>
          <p:spPr>
            <a:xfrm>
              <a:off x="3790596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59" name="Google Shape;1059;p110"/>
            <p:cNvSpPr/>
            <p:nvPr/>
          </p:nvSpPr>
          <p:spPr>
            <a:xfrm flipH="1">
              <a:off x="4770690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1060" name="Google Shape;1060;p110"/>
            <p:cNvSpPr/>
            <p:nvPr/>
          </p:nvSpPr>
          <p:spPr>
            <a:xfrm>
              <a:off x="4002555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061" name="Google Shape;1061;p110"/>
            <p:cNvSpPr/>
            <p:nvPr/>
          </p:nvSpPr>
          <p:spPr>
            <a:xfrm flipH="1">
              <a:off x="4770683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1062" name="Google Shape;1062;p110"/>
            <p:cNvSpPr/>
            <p:nvPr/>
          </p:nvSpPr>
          <p:spPr>
            <a:xfrm>
              <a:off x="4323640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063" name="Google Shape;1063;p110"/>
            <p:cNvSpPr/>
            <p:nvPr/>
          </p:nvSpPr>
          <p:spPr>
            <a:xfrm flipH="1">
              <a:off x="4770673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  <p:sp>
          <p:nvSpPr>
            <p:cNvPr id="1064" name="Google Shape;1064;p110"/>
            <p:cNvSpPr/>
            <p:nvPr/>
          </p:nvSpPr>
          <p:spPr>
            <a:xfrm>
              <a:off x="3636034" y="2553603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065" name="Google Shape;1065;p110"/>
            <p:cNvSpPr/>
            <p:nvPr/>
          </p:nvSpPr>
          <p:spPr>
            <a:xfrm flipH="1">
              <a:off x="4770657" y="2555106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7F2090"/>
            </a:solidFill>
            <a:ln>
              <a:noFill/>
            </a:ln>
          </p:spPr>
        </p:sp>
        <p:sp>
          <p:nvSpPr>
            <p:cNvPr id="1066" name="Google Shape;1066;p110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</p:grpSp>
      <p:grpSp>
        <p:nvGrpSpPr>
          <p:cNvPr id="1067" name="Google Shape;1067;p110"/>
          <p:cNvGrpSpPr/>
          <p:nvPr/>
        </p:nvGrpSpPr>
        <p:grpSpPr>
          <a:xfrm>
            <a:off x="535550" y="1104471"/>
            <a:ext cx="3319714" cy="1168682"/>
            <a:chOff x="857520" y="1684225"/>
            <a:chExt cx="3319714" cy="1047300"/>
          </a:xfrm>
        </p:grpSpPr>
        <p:sp>
          <p:nvSpPr>
            <p:cNvPr id="1068" name="Google Shape;1068;p110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Coordination	 </a:t>
              </a: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✓✓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Swarm Intelligence, Flocking, Foraging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69" name="Google Shape;1069;p110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0" name="Google Shape;1070;p110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10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072" name="Google Shape;1072;p110"/>
          <p:cNvSpPr txBox="1"/>
          <p:nvPr/>
        </p:nvSpPr>
        <p:spPr>
          <a:xfrm>
            <a:off x="65413" y="4246450"/>
            <a:ext cx="9013200" cy="82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761E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61E86"/>
                </a:solidFill>
              </a:rPr>
              <a:t>SLAM</a:t>
            </a:r>
            <a:endParaRPr b="1" sz="1800">
              <a:solidFill>
                <a:srgbClr val="761E86"/>
              </a:solidFill>
            </a:endParaRPr>
          </a:p>
        </p:txBody>
      </p:sp>
      <p:sp>
        <p:nvSpPr>
          <p:cNvPr id="1073" name="Google Shape;1073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11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87" y="1034873"/>
            <a:ext cx="3322538" cy="165055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124" y="1049323"/>
            <a:ext cx="3605500" cy="163610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49"/>
          <p:cNvSpPr txBox="1"/>
          <p:nvPr/>
        </p:nvSpPr>
        <p:spPr>
          <a:xfrm>
            <a:off x="8075" y="-34800"/>
            <a:ext cx="9144000" cy="54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PERCEPTION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591" y="3326495"/>
            <a:ext cx="3436184" cy="173033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49"/>
          <p:cNvSpPr txBox="1"/>
          <p:nvPr/>
        </p:nvSpPr>
        <p:spPr>
          <a:xfrm>
            <a:off x="266650" y="666225"/>
            <a:ext cx="3356400" cy="368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GMAPPING</a:t>
            </a:r>
            <a:endParaRPr b="1"/>
          </a:p>
        </p:txBody>
      </p:sp>
      <p:sp>
        <p:nvSpPr>
          <p:cNvPr id="384" name="Google Shape;384;p49"/>
          <p:cNvSpPr txBox="1"/>
          <p:nvPr/>
        </p:nvSpPr>
        <p:spPr>
          <a:xfrm>
            <a:off x="5361025" y="673750"/>
            <a:ext cx="3605400" cy="37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RTABMAP</a:t>
            </a:r>
            <a:endParaRPr b="1"/>
          </a:p>
        </p:txBody>
      </p:sp>
      <p:sp>
        <p:nvSpPr>
          <p:cNvPr id="385" name="Google Shape;385;p49"/>
          <p:cNvSpPr txBox="1"/>
          <p:nvPr/>
        </p:nvSpPr>
        <p:spPr>
          <a:xfrm>
            <a:off x="300475" y="2978550"/>
            <a:ext cx="3436200" cy="39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Point cloud processing</a:t>
            </a:r>
            <a:endParaRPr b="1"/>
          </a:p>
        </p:txBody>
      </p:sp>
      <p:sp>
        <p:nvSpPr>
          <p:cNvPr id="386" name="Google Shape;38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1125" y="3060775"/>
            <a:ext cx="3605499" cy="202106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 txBox="1"/>
          <p:nvPr/>
        </p:nvSpPr>
        <p:spPr>
          <a:xfrm>
            <a:off x="5361025" y="3035950"/>
            <a:ext cx="3605400" cy="37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Point cloud Reconstruction</a:t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12"/>
          <p:cNvSpPr txBox="1"/>
          <p:nvPr>
            <p:ph type="title"/>
          </p:nvPr>
        </p:nvSpPr>
        <p:spPr>
          <a:xfrm>
            <a:off x="896275" y="988800"/>
            <a:ext cx="6367800" cy="31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r>
              <a:rPr b="1" lang="en"/>
              <a:t>. Conclusion</a:t>
            </a:r>
            <a:endParaRPr b="1"/>
          </a:p>
        </p:txBody>
      </p:sp>
      <p:sp>
        <p:nvSpPr>
          <p:cNvPr id="1085" name="Google Shape;1085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0" name="Google Shape;1090;p113"/>
          <p:cNvGrpSpPr/>
          <p:nvPr/>
        </p:nvGrpSpPr>
        <p:grpSpPr>
          <a:xfrm>
            <a:off x="0" y="1189989"/>
            <a:ext cx="2726700" cy="3482836"/>
            <a:chOff x="0" y="1189989"/>
            <a:chExt cx="2726700" cy="3482836"/>
          </a:xfrm>
        </p:grpSpPr>
        <p:sp>
          <p:nvSpPr>
            <p:cNvPr id="1091" name="Google Shape;1091;p113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Perception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✓✓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113"/>
            <p:cNvSpPr txBox="1"/>
            <p:nvPr/>
          </p:nvSpPr>
          <p:spPr>
            <a:xfrm>
              <a:off x="410850" y="2057125"/>
              <a:ext cx="2065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Done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Feature Detector(ICP, SIFT, SURF),Gmapping, RTABMAP, 3D reconstruction and processing, Feature matching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Not done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Detection, Recognition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113"/>
          <p:cNvGrpSpPr/>
          <p:nvPr/>
        </p:nvGrpSpPr>
        <p:grpSpPr>
          <a:xfrm>
            <a:off x="2263425" y="1189775"/>
            <a:ext cx="2541300" cy="3483050"/>
            <a:chOff x="2263425" y="1189775"/>
            <a:chExt cx="2541300" cy="3483050"/>
          </a:xfrm>
        </p:grpSpPr>
        <p:sp>
          <p:nvSpPr>
            <p:cNvPr id="1094" name="Google Shape;1094;p113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A72A1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Control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✓✓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113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Done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- PID, Q-learning, Sarsa,DQN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Not done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- DQN variants (DDQN,Priortised DQN, Dueling DQN, A3C, Distributionnal DQN, Noisy DQN, Rainbow)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6" name="Google Shape;1096;p113"/>
          <p:cNvGrpSpPr/>
          <p:nvPr/>
        </p:nvGrpSpPr>
        <p:grpSpPr>
          <a:xfrm>
            <a:off x="4329974" y="1189775"/>
            <a:ext cx="2541300" cy="3483050"/>
            <a:chOff x="4329974" y="1189775"/>
            <a:chExt cx="2541300" cy="3483050"/>
          </a:xfrm>
        </p:grpSpPr>
        <p:sp>
          <p:nvSpPr>
            <p:cNvPr id="1097" name="Google Shape;1097;p113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Coordination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✓✓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113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Done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- PSO, flocking, foraging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Not done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- formation, ACO, MSO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9" name="Google Shape;1099;p113"/>
          <p:cNvGrpSpPr/>
          <p:nvPr/>
        </p:nvGrpSpPr>
        <p:grpSpPr>
          <a:xfrm>
            <a:off x="6396739" y="1189775"/>
            <a:ext cx="2541300" cy="3483050"/>
            <a:chOff x="6396739" y="1189775"/>
            <a:chExt cx="2541300" cy="3483050"/>
          </a:xfrm>
        </p:grpSpPr>
        <p:sp>
          <p:nvSpPr>
            <p:cNvPr id="1100" name="Google Shape;1100;p113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Hardware Implementation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✘✘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1" name="Google Shape;1101;p113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Done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- Perception, hovering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Not done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- Control, coordination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2" name="Google Shape;1102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3" name="Google Shape;1103;p113"/>
          <p:cNvSpPr/>
          <p:nvPr/>
        </p:nvSpPr>
        <p:spPr>
          <a:xfrm>
            <a:off x="146388" y="171300"/>
            <a:ext cx="1875000" cy="42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Progress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1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0" y="1171974"/>
            <a:ext cx="4527600" cy="279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114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200" y="1171967"/>
            <a:ext cx="4527600" cy="27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1" name="Google Shape;1111;p114"/>
          <p:cNvSpPr/>
          <p:nvPr/>
        </p:nvSpPr>
        <p:spPr>
          <a:xfrm>
            <a:off x="146388" y="171300"/>
            <a:ext cx="1875000" cy="42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Effort / Time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17" name="Google Shape;1117;p115"/>
          <p:cNvGrpSpPr/>
          <p:nvPr/>
        </p:nvGrpSpPr>
        <p:grpSpPr>
          <a:xfrm>
            <a:off x="2256567" y="600903"/>
            <a:ext cx="4036590" cy="3713071"/>
            <a:chOff x="2256567" y="677103"/>
            <a:chExt cx="4036590" cy="3713071"/>
          </a:xfrm>
        </p:grpSpPr>
        <p:sp>
          <p:nvSpPr>
            <p:cNvPr id="1118" name="Google Shape;1118;p115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5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5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115"/>
          <p:cNvGrpSpPr/>
          <p:nvPr/>
        </p:nvGrpSpPr>
        <p:grpSpPr>
          <a:xfrm>
            <a:off x="4447194" y="1739566"/>
            <a:ext cx="2440200" cy="2440200"/>
            <a:chOff x="4447194" y="1815766"/>
            <a:chExt cx="2440200" cy="2440200"/>
          </a:xfrm>
        </p:grpSpPr>
        <p:sp>
          <p:nvSpPr>
            <p:cNvPr id="1125" name="Google Shape;1125;p115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5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Simulation (Takes time)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7" name="Google Shape;1127;p115"/>
          <p:cNvGrpSpPr/>
          <p:nvPr/>
        </p:nvGrpSpPr>
        <p:grpSpPr>
          <a:xfrm>
            <a:off x="3566937" y="1297853"/>
            <a:ext cx="1423800" cy="1423800"/>
            <a:chOff x="3490737" y="1374053"/>
            <a:chExt cx="1423800" cy="1423800"/>
          </a:xfrm>
        </p:grpSpPr>
        <p:sp>
          <p:nvSpPr>
            <p:cNvPr id="1128" name="Google Shape;1128;p115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5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Battery issue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30" name="Google Shape;1130;p115"/>
          <p:cNvSpPr/>
          <p:nvPr/>
        </p:nvSpPr>
        <p:spPr>
          <a:xfrm>
            <a:off x="146388" y="171300"/>
            <a:ext cx="1875000" cy="429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Challenges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16"/>
          <p:cNvSpPr txBox="1"/>
          <p:nvPr>
            <p:ph type="ctrTitle"/>
          </p:nvPr>
        </p:nvSpPr>
        <p:spPr>
          <a:xfrm>
            <a:off x="1275025" y="1053600"/>
            <a:ext cx="4065900" cy="3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</a:t>
            </a:r>
            <a:endParaRPr b="1"/>
          </a:p>
        </p:txBody>
      </p:sp>
      <p:sp>
        <p:nvSpPr>
          <p:cNvPr id="1136" name="Google Shape;1136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/>
        </p:nvSpPr>
        <p:spPr>
          <a:xfrm>
            <a:off x="8075" y="-34800"/>
            <a:ext cx="9144000" cy="54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PERCEPTION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94" name="Google Shape;39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225" y="678800"/>
            <a:ext cx="3605400" cy="20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75" y="3096950"/>
            <a:ext cx="3479075" cy="19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125" y="3035950"/>
            <a:ext cx="3605501" cy="20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475" y="673750"/>
            <a:ext cx="3479075" cy="20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/>
        </p:nvSpPr>
        <p:spPr>
          <a:xfrm>
            <a:off x="65413" y="4246450"/>
            <a:ext cx="9013200" cy="82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761E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61E86"/>
                </a:solidFill>
              </a:rPr>
              <a:t>SLAM</a:t>
            </a:r>
            <a:endParaRPr b="1" sz="1800">
              <a:solidFill>
                <a:srgbClr val="761E86"/>
              </a:solidFill>
            </a:endParaRPr>
          </a:p>
        </p:txBody>
      </p:sp>
      <p:grpSp>
        <p:nvGrpSpPr>
          <p:cNvPr id="404" name="Google Shape;404;p51"/>
          <p:cNvGrpSpPr/>
          <p:nvPr/>
        </p:nvGrpSpPr>
        <p:grpSpPr>
          <a:xfrm>
            <a:off x="535550" y="2371514"/>
            <a:ext cx="3319714" cy="1207537"/>
            <a:chOff x="857520" y="1684225"/>
            <a:chExt cx="3319714" cy="1047300"/>
          </a:xfrm>
        </p:grpSpPr>
        <p:sp>
          <p:nvSpPr>
            <p:cNvPr id="405" name="Google Shape;405;p5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Perception </a:t>
              </a: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✓✓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Slam algorithms - Gmapping, RTABMAP, Hector, Karto. (3D cameras, Lidars)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06" name="Google Shape;406;p51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7" name="Google Shape;407;p5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09" name="Google Shape;409;p51"/>
          <p:cNvGrpSpPr/>
          <p:nvPr/>
        </p:nvGrpSpPr>
        <p:grpSpPr>
          <a:xfrm flipH="1">
            <a:off x="5626072" y="1572066"/>
            <a:ext cx="2941829" cy="1207537"/>
            <a:chOff x="857520" y="1684225"/>
            <a:chExt cx="2941829" cy="1047300"/>
          </a:xfrm>
        </p:grpSpPr>
        <p:sp>
          <p:nvSpPr>
            <p:cNvPr id="410" name="Google Shape;410;p5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Control  ??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Path planning, PID, RL, A*.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1" name="Google Shape;411;p51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12" name="Google Shape;412;p5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Google Shape;414;p51"/>
          <p:cNvGrpSpPr/>
          <p:nvPr/>
        </p:nvGrpSpPr>
        <p:grpSpPr>
          <a:xfrm>
            <a:off x="2817434" y="1590594"/>
            <a:ext cx="3509166" cy="2531252"/>
            <a:chOff x="3217473" y="2252239"/>
            <a:chExt cx="3118150" cy="2132838"/>
          </a:xfrm>
        </p:grpSpPr>
        <p:sp>
          <p:nvSpPr>
            <p:cNvPr id="415" name="Google Shape;415;p51"/>
            <p:cNvSpPr/>
            <p:nvPr/>
          </p:nvSpPr>
          <p:spPr>
            <a:xfrm>
              <a:off x="3579175" y="2711400"/>
              <a:ext cx="2396410" cy="97116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416" name="Google Shape;416;p51"/>
            <p:cNvSpPr/>
            <p:nvPr/>
          </p:nvSpPr>
          <p:spPr>
            <a:xfrm>
              <a:off x="3730755" y="2527208"/>
              <a:ext cx="2079127" cy="837209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417" name="Google Shape;417;p51"/>
            <p:cNvSpPr/>
            <p:nvPr/>
          </p:nvSpPr>
          <p:spPr>
            <a:xfrm>
              <a:off x="3217473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418" name="Google Shape;418;p51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419" name="Google Shape;419;p51"/>
            <p:cNvSpPr/>
            <p:nvPr/>
          </p:nvSpPr>
          <p:spPr>
            <a:xfrm flipH="1">
              <a:off x="4770690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420" name="Google Shape;420;p51"/>
            <p:cNvSpPr/>
            <p:nvPr/>
          </p:nvSpPr>
          <p:spPr>
            <a:xfrm>
              <a:off x="3790596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21" name="Google Shape;421;p51"/>
            <p:cNvSpPr/>
            <p:nvPr/>
          </p:nvSpPr>
          <p:spPr>
            <a:xfrm>
              <a:off x="3946479" y="2252239"/>
              <a:ext cx="1647477" cy="663383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422" name="Google Shape;422;p51"/>
            <p:cNvSpPr/>
            <p:nvPr/>
          </p:nvSpPr>
          <p:spPr>
            <a:xfrm>
              <a:off x="3636034" y="2553603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423" name="Google Shape;423;p51"/>
            <p:cNvSpPr/>
            <p:nvPr/>
          </p:nvSpPr>
          <p:spPr>
            <a:xfrm flipH="1">
              <a:off x="4770657" y="2555106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7F2090"/>
            </a:solidFill>
            <a:ln>
              <a:noFill/>
            </a:ln>
          </p:spPr>
        </p:sp>
      </p:grpSp>
      <p:sp>
        <p:nvSpPr>
          <p:cNvPr id="424" name="Google Shape;42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